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1"/>
  </p:sldMasterIdLst>
  <p:notesMasterIdLst>
    <p:notesMasterId r:id="rId36"/>
  </p:notesMasterIdLst>
  <p:sldIdLst>
    <p:sldId id="256" r:id="rId2"/>
    <p:sldId id="270" r:id="rId3"/>
    <p:sldId id="271" r:id="rId4"/>
    <p:sldId id="290" r:id="rId5"/>
    <p:sldId id="293" r:id="rId6"/>
    <p:sldId id="257" r:id="rId7"/>
    <p:sldId id="292" r:id="rId8"/>
    <p:sldId id="291" r:id="rId9"/>
    <p:sldId id="295" r:id="rId10"/>
    <p:sldId id="294" r:id="rId11"/>
    <p:sldId id="296" r:id="rId12"/>
    <p:sldId id="259" r:id="rId13"/>
    <p:sldId id="274" r:id="rId14"/>
    <p:sldId id="304" r:id="rId15"/>
    <p:sldId id="277" r:id="rId16"/>
    <p:sldId id="305" r:id="rId17"/>
    <p:sldId id="273" r:id="rId18"/>
    <p:sldId id="297" r:id="rId19"/>
    <p:sldId id="307" r:id="rId20"/>
    <p:sldId id="308" r:id="rId21"/>
    <p:sldId id="298" r:id="rId22"/>
    <p:sldId id="300" r:id="rId23"/>
    <p:sldId id="301" r:id="rId24"/>
    <p:sldId id="302" r:id="rId25"/>
    <p:sldId id="303" r:id="rId26"/>
    <p:sldId id="279" r:id="rId27"/>
    <p:sldId id="262" r:id="rId28"/>
    <p:sldId id="269" r:id="rId29"/>
    <p:sldId id="289" r:id="rId30"/>
    <p:sldId id="263" r:id="rId31"/>
    <p:sldId id="280" r:id="rId32"/>
    <p:sldId id="265" r:id="rId33"/>
    <p:sldId id="306" r:id="rId34"/>
    <p:sldId id="282" r:id="rId3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2" autoAdjust="0"/>
  </p:normalViewPr>
  <p:slideViewPr>
    <p:cSldViewPr>
      <p:cViewPr varScale="1">
        <p:scale>
          <a:sx n="80" d="100"/>
          <a:sy n="80" d="100"/>
        </p:scale>
        <p:origin x="1522" y="4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468D501-D7EF-4C35-8037-75BE7FAB55C3}" type="datetimeFigureOut">
              <a:rPr lang="en-GB" smtClean="0"/>
              <a:t>13/12/2020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C131CCE-F9AF-4891-A6DC-9E7D8840C66E}" type="slidenum">
              <a:rPr lang="en-GB" smtClean="0"/>
              <a:t>‹#›</a:t>
            </a:fld>
            <a:endParaRPr lang="en-GB"/>
          </a:p>
        </p:txBody>
      </p:sp>
    </p:spTree>
    <p:extLst>
      <p:ext uri="{BB962C8B-B14F-4D97-AF65-F5344CB8AC3E}">
        <p14:creationId xmlns:p14="http://schemas.microsoft.com/office/powerpoint/2010/main" val="2394491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9839E0-8CD9-4A16-8894-A09FE41896A7}"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276943156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839E0-8CD9-4A16-8894-A09FE41896A7}"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13221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9839E0-8CD9-4A16-8894-A09FE41896A7}"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288252614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170184711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9839E0-8CD9-4A16-8894-A09FE41896A7}" type="datetimeFigureOut">
              <a:rPr lang="en-GB" smtClean="0"/>
              <a:t>13/12/2020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59952125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9839E0-8CD9-4A16-8894-A09FE41896A7}" type="datetimeFigureOut">
              <a:rPr lang="en-GB" smtClean="0"/>
              <a:t>13/12/2020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94283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839E0-8CD9-4A16-8894-A09FE41896A7}" type="datetimeFigureOut">
              <a:rPr lang="en-GB" smtClean="0"/>
              <a:t>13/12/2020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247069581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42518600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1842405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21027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54281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923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9839E0-8CD9-4A16-8894-A09FE41896A7}" type="datetimeFigureOut">
              <a:rPr lang="en-GB" smtClean="0"/>
              <a:t>13/12/2020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2764899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D9839E0-8CD9-4A16-8894-A09FE41896A7}" type="datetimeFigureOut">
              <a:rPr lang="en-GB" smtClean="0"/>
              <a:t>13/12/2020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682423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D9839E0-8CD9-4A16-8894-A09FE41896A7}" type="datetimeFigureOut">
              <a:rPr lang="en-GB" smtClean="0"/>
              <a:t>13/12/2020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182273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839E0-8CD9-4A16-8894-A09FE41896A7}"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3832673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839E0-8CD9-4A16-8894-A09FE41896A7}" type="datetimeFigureOut">
              <a:rPr lang="en-GB" smtClean="0"/>
              <a:t>13/12/2020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B9DC09-6119-40AB-B42C-0C5656329BC3}" type="slidenum">
              <a:rPr lang="en-GB" smtClean="0"/>
              <a:t>‹#›</a:t>
            </a:fld>
            <a:endParaRPr lang="en-GB"/>
          </a:p>
        </p:txBody>
      </p:sp>
    </p:spTree>
    <p:extLst>
      <p:ext uri="{BB962C8B-B14F-4D97-AF65-F5344CB8AC3E}">
        <p14:creationId xmlns:p14="http://schemas.microsoft.com/office/powerpoint/2010/main" val="121842132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D9839E0-8CD9-4A16-8894-A09FE41896A7}" type="datetimeFigureOut">
              <a:rPr lang="en-GB" smtClean="0"/>
              <a:t>13/12/2020</a:t>
            </a:fld>
            <a:endParaRPr lang="en-GB"/>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GB"/>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AB9DC09-6119-40AB-B42C-0C5656329BC3}" type="slidenum">
              <a:rPr lang="en-GB" smtClean="0"/>
              <a:t>‹#›</a:t>
            </a:fld>
            <a:endParaRPr lang="en-GB"/>
          </a:p>
        </p:txBody>
      </p:sp>
    </p:spTree>
    <p:extLst>
      <p:ext uri="{BB962C8B-B14F-4D97-AF65-F5344CB8AC3E}">
        <p14:creationId xmlns:p14="http://schemas.microsoft.com/office/powerpoint/2010/main" val="3972108232"/>
      </p:ext>
    </p:extLst>
  </p:cSld>
  <p:clrMap bg1="dk1" tx1="lt1" bg2="dk2" tx2="lt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3429000"/>
            <a:ext cx="7080026" cy="889422"/>
          </a:xfrm>
        </p:spPr>
        <p:txBody>
          <a:bodyPr>
            <a:normAutofit fontScale="90000"/>
          </a:bodyPr>
          <a:lstStyle/>
          <a:p>
            <a:r>
              <a:rPr lang="en-GB" b="1" dirty="0">
                <a:solidFill>
                  <a:srgbClr val="FF0000"/>
                </a:solidFill>
              </a:rPr>
              <a:t>Y11 2021 Mock Exams</a:t>
            </a:r>
          </a:p>
        </p:txBody>
      </p:sp>
      <p:sp>
        <p:nvSpPr>
          <p:cNvPr id="3" name="Subtitle 2"/>
          <p:cNvSpPr>
            <a:spLocks noGrp="1"/>
          </p:cNvSpPr>
          <p:nvPr>
            <p:ph type="subTitle" idx="1"/>
          </p:nvPr>
        </p:nvSpPr>
        <p:spPr>
          <a:xfrm>
            <a:off x="1115616" y="4509120"/>
            <a:ext cx="7080026" cy="838773"/>
          </a:xfrm>
        </p:spPr>
        <p:txBody>
          <a:bodyPr>
            <a:normAutofit/>
          </a:bodyPr>
          <a:lstStyle/>
          <a:p>
            <a:r>
              <a:rPr lang="en-GB" sz="3200" b="1" dirty="0">
                <a:solidFill>
                  <a:srgbClr val="FF0000"/>
                </a:solidFill>
                <a:effectLst>
                  <a:outerShdw blurRad="38100" dist="38100" dir="2700000" algn="tl">
                    <a:srgbClr val="000000">
                      <a:alpha val="43137"/>
                    </a:srgbClr>
                  </a:outerShdw>
                </a:effectLst>
              </a:rPr>
              <a:t>What to expect, rules and regulations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7864" y="692696"/>
            <a:ext cx="2427536" cy="2235429"/>
          </a:xfrm>
          <a:prstGeom prst="rect">
            <a:avLst/>
          </a:prstGeom>
        </p:spPr>
      </p:pic>
    </p:spTree>
    <p:extLst>
      <p:ext uri="{BB962C8B-B14F-4D97-AF65-F5344CB8AC3E}">
        <p14:creationId xmlns:p14="http://schemas.microsoft.com/office/powerpoint/2010/main" val="18787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349" y="332656"/>
            <a:ext cx="7765322" cy="970450"/>
          </a:xfrm>
        </p:spPr>
        <p:txBody>
          <a:bodyPr>
            <a:normAutofit/>
          </a:bodyPr>
          <a:lstStyle/>
          <a:p>
            <a:r>
              <a:rPr lang="en-GB" sz="4800" b="1" dirty="0">
                <a:solidFill>
                  <a:srgbClr val="FF0000"/>
                </a:solidFill>
              </a:rPr>
              <a:t>Candidate Exam Handbook</a:t>
            </a:r>
          </a:p>
        </p:txBody>
      </p:sp>
      <p:sp>
        <p:nvSpPr>
          <p:cNvPr id="3" name="Content Placeholder 2"/>
          <p:cNvSpPr>
            <a:spLocks noGrp="1"/>
          </p:cNvSpPr>
          <p:nvPr>
            <p:ph idx="1"/>
          </p:nvPr>
        </p:nvSpPr>
        <p:spPr>
          <a:xfrm>
            <a:off x="703341" y="1196752"/>
            <a:ext cx="8207134" cy="5400600"/>
          </a:xfrm>
        </p:spPr>
        <p:txBody>
          <a:bodyPr>
            <a:normAutofit fontScale="92500" lnSpcReduction="10000"/>
          </a:bodyPr>
          <a:lstStyle/>
          <a:p>
            <a:r>
              <a:rPr lang="en-GB" sz="2400" dirty="0"/>
              <a:t>It is available on the school website;</a:t>
            </a:r>
          </a:p>
          <a:p>
            <a:pPr marL="36900" indent="0">
              <a:buNone/>
            </a:pPr>
            <a:r>
              <a:rPr lang="en-GB" dirty="0"/>
              <a:t>     Parents and Carers</a:t>
            </a:r>
          </a:p>
          <a:p>
            <a:pPr marL="36900" indent="0">
              <a:buNone/>
            </a:pPr>
            <a:r>
              <a:rPr lang="en-GB" dirty="0"/>
              <a:t>					                 Examinations</a:t>
            </a:r>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r>
              <a:rPr lang="en-GB" sz="2200" dirty="0"/>
              <a:t>It can also be found on the home page of any school computer</a:t>
            </a:r>
          </a:p>
          <a:p>
            <a:pPr marL="36900" indent="0">
              <a:buNone/>
            </a:pPr>
            <a:endParaRPr lang="en-GB" sz="2200" dirty="0"/>
          </a:p>
          <a:p>
            <a:pPr marL="36900" indent="0">
              <a:buNone/>
            </a:pPr>
            <a:endParaRPr lang="en-GB" dirty="0"/>
          </a:p>
          <a:p>
            <a:pPr marL="36900" indent="0">
              <a:buNone/>
            </a:pPr>
            <a:endParaRPr lang="en-GB" dirty="0"/>
          </a:p>
        </p:txBody>
      </p:sp>
      <p:cxnSp>
        <p:nvCxnSpPr>
          <p:cNvPr id="5" name="Elbow Connector 4"/>
          <p:cNvCxnSpPr>
            <a:cxnSpLocks/>
          </p:cNvCxnSpPr>
          <p:nvPr/>
        </p:nvCxnSpPr>
        <p:spPr>
          <a:xfrm>
            <a:off x="3275856" y="1840874"/>
            <a:ext cx="792088" cy="4320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CB45BED-D91A-4418-ADC5-19677C0EF43A}"/>
              </a:ext>
            </a:extLst>
          </p:cNvPr>
          <p:cNvPicPr>
            <a:picLocks noChangeAspect="1"/>
          </p:cNvPicPr>
          <p:nvPr/>
        </p:nvPicPr>
        <p:blipFill>
          <a:blip r:embed="rId2"/>
          <a:stretch>
            <a:fillRect/>
          </a:stretch>
        </p:blipFill>
        <p:spPr>
          <a:xfrm>
            <a:off x="3784679" y="2420888"/>
            <a:ext cx="4715992" cy="3483254"/>
          </a:xfrm>
          <a:prstGeom prst="rect">
            <a:avLst/>
          </a:prstGeom>
        </p:spPr>
      </p:pic>
      <p:sp>
        <p:nvSpPr>
          <p:cNvPr id="9" name="Arrow: Right 8">
            <a:extLst>
              <a:ext uri="{FF2B5EF4-FFF2-40B4-BE49-F238E27FC236}">
                <a16:creationId xmlns:a16="http://schemas.microsoft.com/office/drawing/2014/main" id="{DA710B73-7DE9-4D87-A246-54723D62CBBC}"/>
              </a:ext>
            </a:extLst>
          </p:cNvPr>
          <p:cNvSpPr/>
          <p:nvPr/>
        </p:nvSpPr>
        <p:spPr>
          <a:xfrm>
            <a:off x="2987824" y="3656484"/>
            <a:ext cx="108012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799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404664"/>
            <a:ext cx="7765322" cy="970450"/>
          </a:xfrm>
        </p:spPr>
        <p:txBody>
          <a:bodyPr>
            <a:normAutofit/>
          </a:bodyPr>
          <a:lstStyle/>
          <a:p>
            <a:r>
              <a:rPr lang="en-GB" sz="4800" b="1" dirty="0">
                <a:solidFill>
                  <a:srgbClr val="FF0000"/>
                </a:solidFill>
              </a:rPr>
              <a:t>Candidate Exam Handbook</a:t>
            </a:r>
            <a:endParaRPr lang="en-GB" sz="4800" dirty="0">
              <a:solidFill>
                <a:srgbClr val="FF0000"/>
              </a:solidFill>
            </a:endParaRPr>
          </a:p>
        </p:txBody>
      </p:sp>
      <p:sp>
        <p:nvSpPr>
          <p:cNvPr id="3" name="Content Placeholder 2"/>
          <p:cNvSpPr>
            <a:spLocks noGrp="1"/>
          </p:cNvSpPr>
          <p:nvPr>
            <p:ph idx="1"/>
          </p:nvPr>
        </p:nvSpPr>
        <p:spPr>
          <a:xfrm>
            <a:off x="395536" y="1732450"/>
            <a:ext cx="8208912" cy="4058751"/>
          </a:xfrm>
        </p:spPr>
        <p:txBody>
          <a:bodyPr/>
          <a:lstStyle/>
          <a:p>
            <a:r>
              <a:rPr lang="en-GB" sz="2800" dirty="0"/>
              <a:t>This handbook gives you all the information you need to sit exams at KTS </a:t>
            </a:r>
          </a:p>
          <a:p>
            <a:pPr marL="36900" indent="0">
              <a:buNone/>
            </a:pPr>
            <a:endParaRPr lang="en-GB" sz="2800" dirty="0"/>
          </a:p>
          <a:p>
            <a:r>
              <a:rPr lang="en-GB" sz="3600" dirty="0"/>
              <a:t>MAKE SURE YOU READ IT AND ASK YOUR PARENTS/CARERS TO READ IT TOO.</a:t>
            </a:r>
          </a:p>
        </p:txBody>
      </p:sp>
    </p:spTree>
    <p:extLst>
      <p:ext uri="{BB962C8B-B14F-4D97-AF65-F5344CB8AC3E}">
        <p14:creationId xmlns:p14="http://schemas.microsoft.com/office/powerpoint/2010/main" val="3596446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349" y="332656"/>
            <a:ext cx="7765322" cy="970450"/>
          </a:xfrm>
        </p:spPr>
        <p:txBody>
          <a:bodyPr>
            <a:noAutofit/>
          </a:bodyPr>
          <a:lstStyle/>
          <a:p>
            <a:r>
              <a:rPr lang="en-GB" sz="6000" b="1" dirty="0">
                <a:solidFill>
                  <a:srgbClr val="FF0000"/>
                </a:solidFill>
              </a:rPr>
              <a:t>Timetable</a:t>
            </a:r>
          </a:p>
        </p:txBody>
      </p:sp>
      <p:sp>
        <p:nvSpPr>
          <p:cNvPr id="3" name="Content Placeholder 2"/>
          <p:cNvSpPr>
            <a:spLocks noGrp="1"/>
          </p:cNvSpPr>
          <p:nvPr>
            <p:ph idx="1"/>
          </p:nvPr>
        </p:nvSpPr>
        <p:spPr>
          <a:xfrm>
            <a:off x="703341" y="1196752"/>
            <a:ext cx="8207134" cy="5400600"/>
          </a:xfrm>
        </p:spPr>
        <p:txBody>
          <a:bodyPr>
            <a:normAutofit/>
          </a:bodyPr>
          <a:lstStyle/>
          <a:p>
            <a:r>
              <a:rPr lang="en-GB" sz="2400" dirty="0"/>
              <a:t>This is also available on the school website;</a:t>
            </a:r>
          </a:p>
          <a:p>
            <a:pPr marL="36900" indent="0">
              <a:buNone/>
            </a:pPr>
            <a:r>
              <a:rPr lang="en-GB" dirty="0"/>
              <a:t>     Students</a:t>
            </a:r>
          </a:p>
          <a:p>
            <a:pPr marL="36900" indent="0">
              <a:buNone/>
            </a:pPr>
            <a:r>
              <a:rPr lang="en-GB" dirty="0"/>
              <a:t>					Examinations</a:t>
            </a:r>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endParaRPr lang="en-GB" dirty="0"/>
          </a:p>
          <a:p>
            <a:pPr marL="36900" indent="0">
              <a:buNone/>
            </a:pPr>
            <a:r>
              <a:rPr lang="en-GB" dirty="0"/>
              <a:t>And on the noticeboard outside the exams office and K3</a:t>
            </a:r>
          </a:p>
          <a:p>
            <a:pPr marL="36900" indent="0">
              <a:buNone/>
            </a:pPr>
            <a:endParaRPr lang="en-GB" dirty="0"/>
          </a:p>
        </p:txBody>
      </p:sp>
      <p:cxnSp>
        <p:nvCxnSpPr>
          <p:cNvPr id="5" name="Elbow Connector 4"/>
          <p:cNvCxnSpPr/>
          <p:nvPr/>
        </p:nvCxnSpPr>
        <p:spPr>
          <a:xfrm>
            <a:off x="2195736" y="1844824"/>
            <a:ext cx="792088" cy="4320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008" y="1951212"/>
            <a:ext cx="4229434" cy="3123879"/>
          </a:xfrm>
          <a:prstGeom prst="rect">
            <a:avLst/>
          </a:prstGeom>
        </p:spPr>
      </p:pic>
    </p:spTree>
    <p:extLst>
      <p:ext uri="{BB962C8B-B14F-4D97-AF65-F5344CB8AC3E}">
        <p14:creationId xmlns:p14="http://schemas.microsoft.com/office/powerpoint/2010/main" val="360585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717" y="188640"/>
            <a:ext cx="7765322" cy="970450"/>
          </a:xfrm>
        </p:spPr>
        <p:txBody>
          <a:bodyPr>
            <a:noAutofit/>
          </a:bodyPr>
          <a:lstStyle/>
          <a:p>
            <a:r>
              <a:rPr lang="en-GB" sz="6000" b="1" dirty="0">
                <a:solidFill>
                  <a:srgbClr val="FF0000"/>
                </a:solidFill>
              </a:rPr>
              <a:t>Year 11 Mock Exams</a:t>
            </a:r>
            <a:endParaRPr lang="en-GB" sz="6000" dirty="0">
              <a:solidFill>
                <a:srgbClr val="FF0000"/>
              </a:solidFill>
            </a:endParaRPr>
          </a:p>
        </p:txBody>
      </p:sp>
      <p:sp>
        <p:nvSpPr>
          <p:cNvPr id="3" name="Content Placeholder 2"/>
          <p:cNvSpPr>
            <a:spLocks noGrp="1"/>
          </p:cNvSpPr>
          <p:nvPr>
            <p:ph idx="1"/>
          </p:nvPr>
        </p:nvSpPr>
        <p:spPr>
          <a:xfrm>
            <a:off x="685346" y="1159090"/>
            <a:ext cx="7765322" cy="5510270"/>
          </a:xfrm>
        </p:spPr>
        <p:txBody>
          <a:bodyPr>
            <a:normAutofit fontScale="92500" lnSpcReduction="10000"/>
          </a:bodyPr>
          <a:lstStyle/>
          <a:p>
            <a:r>
              <a:rPr lang="en-GB" sz="4800" dirty="0"/>
              <a:t>We will run these exams exactly as we will for your GCSEs so you get the practise of how you are expected to behave. We’re going to look at the rules that we have to follow and how they differ from Y7-Y9 exams …</a:t>
            </a:r>
          </a:p>
          <a:p>
            <a:pPr marL="36900" indent="0">
              <a:buNone/>
            </a:pPr>
            <a:endParaRPr lang="en-GB" sz="2800" dirty="0"/>
          </a:p>
        </p:txBody>
      </p:sp>
    </p:spTree>
    <p:extLst>
      <p:ext uri="{BB962C8B-B14F-4D97-AF65-F5344CB8AC3E}">
        <p14:creationId xmlns:p14="http://schemas.microsoft.com/office/powerpoint/2010/main" val="42281297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lstStyle/>
          <a:p>
            <a:pPr algn="ctr"/>
            <a:r>
              <a:rPr lang="en-GB" b="1" u="sng" dirty="0">
                <a:solidFill>
                  <a:srgbClr val="FF0000"/>
                </a:solidFill>
              </a:rPr>
              <a:t>INVIGILATORS</a:t>
            </a:r>
          </a:p>
        </p:txBody>
      </p:sp>
      <p:sp>
        <p:nvSpPr>
          <p:cNvPr id="3" name="Content Placeholder 2"/>
          <p:cNvSpPr>
            <a:spLocks noGrp="1"/>
          </p:cNvSpPr>
          <p:nvPr>
            <p:ph idx="1"/>
          </p:nvPr>
        </p:nvSpPr>
        <p:spPr>
          <a:xfrm>
            <a:off x="685346" y="1284842"/>
            <a:ext cx="7765322" cy="5312510"/>
          </a:xfrm>
        </p:spPr>
        <p:txBody>
          <a:bodyPr>
            <a:normAutofit/>
          </a:bodyPr>
          <a:lstStyle/>
          <a:p>
            <a:pPr algn="ctr"/>
            <a:r>
              <a:rPr lang="en-GB" sz="3600" dirty="0"/>
              <a:t>   The main difference between your exams in Y9 and Y10 is the introduction of external invigilators</a:t>
            </a:r>
          </a:p>
          <a:p>
            <a:pPr marL="36900" indent="0" algn="ctr">
              <a:buNone/>
            </a:pPr>
            <a:endParaRPr lang="en-GB" sz="3600" dirty="0"/>
          </a:p>
          <a:p>
            <a:pPr algn="ctr"/>
            <a:r>
              <a:rPr lang="en-GB" sz="3600" dirty="0"/>
              <a:t>RESPECT</a:t>
            </a:r>
          </a:p>
          <a:p>
            <a:pPr marL="36900" indent="0" algn="ctr">
              <a:buNone/>
            </a:pPr>
            <a:endParaRPr lang="en-GB" sz="3600" dirty="0"/>
          </a:p>
          <a:p>
            <a:pPr algn="ctr"/>
            <a:r>
              <a:rPr lang="en-GB" sz="3600" dirty="0"/>
              <a:t>LISTEN</a:t>
            </a:r>
          </a:p>
        </p:txBody>
      </p:sp>
    </p:spTree>
    <p:extLst>
      <p:ext uri="{BB962C8B-B14F-4D97-AF65-F5344CB8AC3E}">
        <p14:creationId xmlns:p14="http://schemas.microsoft.com/office/powerpoint/2010/main" val="362506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188640"/>
            <a:ext cx="7765322" cy="970450"/>
          </a:xfrm>
        </p:spPr>
        <p:txBody>
          <a:bodyPr>
            <a:noAutofit/>
          </a:bodyPr>
          <a:lstStyle/>
          <a:p>
            <a:r>
              <a:rPr lang="en-GB" sz="6000" b="1" dirty="0">
                <a:solidFill>
                  <a:srgbClr val="FF0000"/>
                </a:solidFill>
              </a:rPr>
              <a:t>Year 11 Exams</a:t>
            </a:r>
            <a:endParaRPr lang="en-GB" sz="6000" dirty="0">
              <a:solidFill>
                <a:srgbClr val="FF0000"/>
              </a:solidFill>
            </a:endParaRPr>
          </a:p>
        </p:txBody>
      </p:sp>
      <p:sp>
        <p:nvSpPr>
          <p:cNvPr id="3" name="Content Placeholder 2"/>
          <p:cNvSpPr>
            <a:spLocks noGrp="1"/>
          </p:cNvSpPr>
          <p:nvPr>
            <p:ph idx="1"/>
          </p:nvPr>
        </p:nvSpPr>
        <p:spPr>
          <a:xfrm>
            <a:off x="685346" y="1159090"/>
            <a:ext cx="8135126" cy="5510270"/>
          </a:xfrm>
        </p:spPr>
        <p:txBody>
          <a:bodyPr>
            <a:normAutofit/>
          </a:bodyPr>
          <a:lstStyle/>
          <a:p>
            <a:r>
              <a:rPr lang="en-GB" sz="4800" dirty="0"/>
              <a:t>Invigilators, no teachers</a:t>
            </a:r>
          </a:p>
          <a:p>
            <a:pPr marL="1065600" indent="-1028700">
              <a:buFont typeface="+mj-lt"/>
              <a:buAutoNum type="romanLcPeriod"/>
            </a:pPr>
            <a:r>
              <a:rPr lang="en-GB" sz="4400" dirty="0"/>
              <a:t>Ensure you are comfortable</a:t>
            </a:r>
          </a:p>
          <a:p>
            <a:pPr marL="1065600" indent="-1028700">
              <a:buFont typeface="+mj-lt"/>
              <a:buAutoNum type="romanLcPeriod"/>
            </a:pPr>
            <a:r>
              <a:rPr lang="en-GB" sz="4400" dirty="0"/>
              <a:t>Make sure you have the correct paper in front of you</a:t>
            </a:r>
          </a:p>
          <a:p>
            <a:pPr marL="1065600" indent="-1028700">
              <a:buFont typeface="+mj-lt"/>
              <a:buAutoNum type="romanLcPeriod"/>
            </a:pPr>
            <a:r>
              <a:rPr lang="en-GB" sz="4400" dirty="0"/>
              <a:t>Check you aren’t cheating</a:t>
            </a:r>
          </a:p>
          <a:p>
            <a:pPr marL="1065600" indent="-1028700">
              <a:buFont typeface="+mj-lt"/>
              <a:buAutoNum type="romanLcPeriod"/>
            </a:pPr>
            <a:endParaRPr lang="en-GB" sz="4400" dirty="0"/>
          </a:p>
          <a:p>
            <a:pPr marL="1065600" indent="-1028700">
              <a:buFont typeface="+mj-lt"/>
              <a:buAutoNum type="romanLcPeriod"/>
            </a:pPr>
            <a:endParaRPr lang="en-GB" sz="4800" dirty="0"/>
          </a:p>
          <a:p>
            <a:pPr marL="36900" indent="0">
              <a:buNone/>
            </a:pPr>
            <a:endParaRPr lang="en-GB" sz="4800" dirty="0"/>
          </a:p>
          <a:p>
            <a:pPr marL="36900" indent="0">
              <a:buNone/>
            </a:pPr>
            <a:endParaRPr lang="en-GB" sz="2800" dirty="0"/>
          </a:p>
        </p:txBody>
      </p:sp>
    </p:spTree>
    <p:extLst>
      <p:ext uri="{BB962C8B-B14F-4D97-AF65-F5344CB8AC3E}">
        <p14:creationId xmlns:p14="http://schemas.microsoft.com/office/powerpoint/2010/main" val="16005838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normAutofit/>
          </a:bodyPr>
          <a:lstStyle/>
          <a:p>
            <a:pPr algn="ctr"/>
            <a:r>
              <a:rPr lang="en-GB" sz="4800" b="1" u="sng" dirty="0">
                <a:solidFill>
                  <a:srgbClr val="FF0000"/>
                </a:solidFill>
              </a:rPr>
              <a:t>Arrival</a:t>
            </a:r>
          </a:p>
        </p:txBody>
      </p:sp>
      <p:sp>
        <p:nvSpPr>
          <p:cNvPr id="3" name="Content Placeholder 2"/>
          <p:cNvSpPr>
            <a:spLocks noGrp="1"/>
          </p:cNvSpPr>
          <p:nvPr>
            <p:ph idx="1"/>
          </p:nvPr>
        </p:nvSpPr>
        <p:spPr>
          <a:xfrm>
            <a:off x="685346" y="1284842"/>
            <a:ext cx="7765322" cy="5312510"/>
          </a:xfrm>
        </p:spPr>
        <p:txBody>
          <a:bodyPr>
            <a:normAutofit/>
          </a:bodyPr>
          <a:lstStyle/>
          <a:p>
            <a:pPr algn="ctr"/>
            <a:r>
              <a:rPr lang="en-GB" sz="3200" dirty="0"/>
              <a:t>   You are expected to arrive 15 Minutes </a:t>
            </a:r>
            <a:r>
              <a:rPr lang="en-GB" sz="2800" dirty="0"/>
              <a:t>before</a:t>
            </a:r>
            <a:r>
              <a:rPr lang="en-GB" sz="3200" dirty="0"/>
              <a:t> your exam:</a:t>
            </a:r>
          </a:p>
          <a:p>
            <a:pPr marL="36900" indent="0" algn="ctr">
              <a:buNone/>
            </a:pPr>
            <a:endParaRPr lang="en-GB" sz="1600" dirty="0"/>
          </a:p>
          <a:p>
            <a:pPr algn="ctr"/>
            <a:r>
              <a:rPr lang="en-GB" sz="3200" dirty="0"/>
              <a:t>Morning exams start at 8.45am</a:t>
            </a:r>
          </a:p>
          <a:p>
            <a:pPr algn="ctr"/>
            <a:r>
              <a:rPr lang="en-GB" sz="3200" dirty="0"/>
              <a:t>Mid Morning exams start at 11.15am</a:t>
            </a:r>
          </a:p>
          <a:p>
            <a:pPr algn="ctr"/>
            <a:r>
              <a:rPr lang="en-GB" sz="3200" dirty="0"/>
              <a:t>Afternoon exams start at 1.45pm</a:t>
            </a:r>
          </a:p>
          <a:p>
            <a:pPr marL="36900" indent="0" algn="ctr">
              <a:buNone/>
            </a:pPr>
            <a:endParaRPr lang="en-GB" sz="2800" dirty="0"/>
          </a:p>
          <a:p>
            <a:pPr algn="ctr"/>
            <a:r>
              <a:rPr lang="en-GB" sz="3200" dirty="0"/>
              <a:t>You should wait QUIETLY in the area outside your exam room</a:t>
            </a:r>
          </a:p>
        </p:txBody>
      </p:sp>
    </p:spTree>
    <p:extLst>
      <p:ext uri="{BB962C8B-B14F-4D97-AF65-F5344CB8AC3E}">
        <p14:creationId xmlns:p14="http://schemas.microsoft.com/office/powerpoint/2010/main" val="2607280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058" y="260648"/>
            <a:ext cx="7765322" cy="970450"/>
          </a:xfrm>
        </p:spPr>
        <p:txBody>
          <a:bodyPr>
            <a:normAutofit/>
          </a:bodyPr>
          <a:lstStyle/>
          <a:p>
            <a:r>
              <a:rPr lang="en-GB" sz="4800" b="1" u="sng" dirty="0">
                <a:solidFill>
                  <a:srgbClr val="FF0000"/>
                </a:solidFill>
              </a:rPr>
              <a:t>Where to Wait</a:t>
            </a:r>
          </a:p>
        </p:txBody>
      </p:sp>
      <p:sp>
        <p:nvSpPr>
          <p:cNvPr id="3" name="Content Placeholder 2"/>
          <p:cNvSpPr>
            <a:spLocks noGrp="1"/>
          </p:cNvSpPr>
          <p:nvPr>
            <p:ph idx="1"/>
          </p:nvPr>
        </p:nvSpPr>
        <p:spPr>
          <a:xfrm>
            <a:off x="685346" y="1124744"/>
            <a:ext cx="7919102" cy="5472608"/>
          </a:xfrm>
        </p:spPr>
        <p:txBody>
          <a:bodyPr>
            <a:normAutofit lnSpcReduction="10000"/>
          </a:bodyPr>
          <a:lstStyle/>
          <a:p>
            <a:r>
              <a:rPr lang="en-GB" sz="3200" dirty="0"/>
              <a:t>For exams in the hall – line up in the courtyard outside the dining room in your rows.</a:t>
            </a:r>
          </a:p>
          <a:p>
            <a:pPr marL="36900" indent="0">
              <a:buNone/>
            </a:pPr>
            <a:endParaRPr lang="en-GB" sz="1600" dirty="0"/>
          </a:p>
          <a:p>
            <a:r>
              <a:rPr lang="en-GB" sz="3200" dirty="0"/>
              <a:t>For exams in the old gym – line up outside the gym in your rows.</a:t>
            </a:r>
          </a:p>
          <a:p>
            <a:pPr marL="36900" indent="0">
              <a:buNone/>
            </a:pPr>
            <a:endParaRPr lang="en-GB" sz="1600" dirty="0"/>
          </a:p>
          <a:p>
            <a:pPr marL="36900" indent="0">
              <a:buNone/>
            </a:pPr>
            <a:endParaRPr lang="en-GB" sz="1600" dirty="0"/>
          </a:p>
          <a:p>
            <a:r>
              <a:rPr lang="en-GB" sz="3200" dirty="0"/>
              <a:t>If you have a reader or a scribe and are sitting your exam in a classroom wait quietly outside that room.</a:t>
            </a:r>
          </a:p>
          <a:p>
            <a:pPr algn="ctr"/>
            <a:endParaRPr lang="en-GB" dirty="0"/>
          </a:p>
        </p:txBody>
      </p:sp>
    </p:spTree>
    <p:extLst>
      <p:ext uri="{BB962C8B-B14F-4D97-AF65-F5344CB8AC3E}">
        <p14:creationId xmlns:p14="http://schemas.microsoft.com/office/powerpoint/2010/main" val="172765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717" y="188640"/>
            <a:ext cx="7765322" cy="970450"/>
          </a:xfrm>
        </p:spPr>
        <p:txBody>
          <a:bodyPr>
            <a:noAutofit/>
          </a:bodyPr>
          <a:lstStyle/>
          <a:p>
            <a:r>
              <a:rPr lang="en-GB" sz="6000" b="1" dirty="0">
                <a:solidFill>
                  <a:srgbClr val="FF0000"/>
                </a:solidFill>
              </a:rPr>
              <a:t>Year 11 Exams</a:t>
            </a:r>
            <a:endParaRPr lang="en-GB" sz="6000" dirty="0">
              <a:solidFill>
                <a:srgbClr val="FF0000"/>
              </a:solidFill>
            </a:endParaRPr>
          </a:p>
        </p:txBody>
      </p:sp>
      <p:sp>
        <p:nvSpPr>
          <p:cNvPr id="3" name="Content Placeholder 2"/>
          <p:cNvSpPr>
            <a:spLocks noGrp="1"/>
          </p:cNvSpPr>
          <p:nvPr>
            <p:ph idx="1"/>
          </p:nvPr>
        </p:nvSpPr>
        <p:spPr>
          <a:xfrm>
            <a:off x="539552" y="1131301"/>
            <a:ext cx="8135126" cy="5510270"/>
          </a:xfrm>
        </p:spPr>
        <p:txBody>
          <a:bodyPr>
            <a:normAutofit/>
          </a:bodyPr>
          <a:lstStyle/>
          <a:p>
            <a:r>
              <a:rPr lang="en-GB" sz="4800" dirty="0"/>
              <a:t>Line up</a:t>
            </a:r>
          </a:p>
          <a:p>
            <a:pPr marL="36900" indent="0">
              <a:buNone/>
            </a:pPr>
            <a:endParaRPr lang="en-GB" sz="4800" dirty="0"/>
          </a:p>
          <a:p>
            <a:pPr marL="36900" indent="0">
              <a:buNone/>
            </a:pPr>
            <a:endParaRPr lang="en-GB"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2636912"/>
            <a:ext cx="5532107" cy="41490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401"/>
          <a:stretch/>
        </p:blipFill>
        <p:spPr>
          <a:xfrm>
            <a:off x="3779912" y="1131301"/>
            <a:ext cx="5292080" cy="33181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096905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2800" dirty="0"/>
              <a:t>You will be called in row by row.</a:t>
            </a:r>
          </a:p>
          <a:p>
            <a:pPr marL="36900" indent="0">
              <a:buNone/>
            </a:pPr>
            <a:endParaRPr lang="en-GB" sz="1500" dirty="0"/>
          </a:p>
          <a:p>
            <a:r>
              <a:rPr lang="en-GB" sz="2800" dirty="0"/>
              <a:t>Ensure you show your pencil case to the invigilator as you enter the exam room – before EVERY EXAM.</a:t>
            </a:r>
          </a:p>
          <a:p>
            <a:pPr marL="36900" indent="0">
              <a:buNone/>
            </a:pPr>
            <a:endParaRPr lang="en-GB" sz="1500" dirty="0"/>
          </a:p>
          <a:p>
            <a:pPr marL="36900" indent="0" algn="ctr">
              <a:buNone/>
            </a:pPr>
            <a:endParaRPr lang="en-GB" sz="1600" dirty="0"/>
          </a:p>
        </p:txBody>
      </p:sp>
      <p:pic>
        <p:nvPicPr>
          <p:cNvPr id="5" name="Picture 4"/>
          <p:cNvPicPr>
            <a:picLocks noChangeAspect="1"/>
          </p:cNvPicPr>
          <p:nvPr/>
        </p:nvPicPr>
        <p:blipFill>
          <a:blip r:embed="rId2"/>
          <a:stretch>
            <a:fillRect/>
          </a:stretch>
        </p:blipFill>
        <p:spPr>
          <a:xfrm>
            <a:off x="2195736" y="3360390"/>
            <a:ext cx="4411960" cy="3308970"/>
          </a:xfrm>
          <a:prstGeom prst="rect">
            <a:avLst/>
          </a:prstGeom>
        </p:spPr>
      </p:pic>
    </p:spTree>
    <p:extLst>
      <p:ext uri="{BB962C8B-B14F-4D97-AF65-F5344CB8AC3E}">
        <p14:creationId xmlns:p14="http://schemas.microsoft.com/office/powerpoint/2010/main" val="3768914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normAutofit/>
          </a:bodyPr>
          <a:lstStyle/>
          <a:p>
            <a:pPr algn="ctr"/>
            <a:r>
              <a:rPr lang="en-GB" sz="4800" b="1" u="sng" dirty="0">
                <a:solidFill>
                  <a:srgbClr val="FF0000"/>
                </a:solidFill>
              </a:rPr>
              <a:t>Equipment</a:t>
            </a:r>
          </a:p>
        </p:txBody>
      </p:sp>
      <p:sp>
        <p:nvSpPr>
          <p:cNvPr id="3" name="Content Placeholder 2"/>
          <p:cNvSpPr>
            <a:spLocks noGrp="1"/>
          </p:cNvSpPr>
          <p:nvPr>
            <p:ph idx="1"/>
          </p:nvPr>
        </p:nvSpPr>
        <p:spPr>
          <a:xfrm>
            <a:off x="685346" y="1303106"/>
            <a:ext cx="7765322" cy="5294246"/>
          </a:xfrm>
        </p:spPr>
        <p:txBody>
          <a:bodyPr>
            <a:noAutofit/>
          </a:bodyPr>
          <a:lstStyle/>
          <a:p>
            <a:pPr marL="36900" indent="0" algn="ctr">
              <a:buNone/>
            </a:pPr>
            <a:r>
              <a:rPr lang="en-GB" dirty="0"/>
              <a:t>IT IS </a:t>
            </a:r>
            <a:r>
              <a:rPr lang="en-GB" b="1" u="sng" dirty="0"/>
              <a:t>YOUR RESPONSIBILITY </a:t>
            </a:r>
            <a:r>
              <a:rPr lang="en-GB" dirty="0"/>
              <a:t>TO BRING THE EQUIPMENT YOU NEED</a:t>
            </a:r>
          </a:p>
          <a:p>
            <a:pPr marL="36900" indent="0" algn="ctr">
              <a:buNone/>
            </a:pPr>
            <a:endParaRPr lang="en-GB" sz="400" dirty="0"/>
          </a:p>
          <a:p>
            <a:pPr marL="36900" indent="0" algn="ctr">
              <a:buNone/>
            </a:pPr>
            <a:r>
              <a:rPr lang="en-GB" b="1" i="1" u="sng" dirty="0"/>
              <a:t>FOR EVERY EXAM YOU WILL NEED </a:t>
            </a:r>
            <a:endParaRPr lang="en-GB" sz="2000" b="1" i="1" u="sng" dirty="0"/>
          </a:p>
          <a:p>
            <a:pPr algn="ctr">
              <a:buFont typeface="Arial" panose="020B0604020202020204" pitchFamily="34" charset="0"/>
              <a:buChar char="•"/>
            </a:pPr>
            <a:r>
              <a:rPr lang="en-GB" sz="2800" dirty="0"/>
              <a:t>Black pens (at least 2)</a:t>
            </a:r>
          </a:p>
          <a:p>
            <a:pPr algn="ctr">
              <a:buFont typeface="Arial" panose="020B0604020202020204" pitchFamily="34" charset="0"/>
              <a:buChar char="•"/>
            </a:pPr>
            <a:r>
              <a:rPr lang="en-GB" sz="2800" dirty="0"/>
              <a:t>HB pencils (at least 2)</a:t>
            </a:r>
          </a:p>
          <a:p>
            <a:pPr algn="ctr">
              <a:buFont typeface="Arial" panose="020B0604020202020204" pitchFamily="34" charset="0"/>
              <a:buChar char="•"/>
            </a:pPr>
            <a:r>
              <a:rPr lang="en-GB" sz="2800" dirty="0"/>
              <a:t>Eraser</a:t>
            </a:r>
          </a:p>
          <a:p>
            <a:pPr algn="ctr">
              <a:buFont typeface="Arial" panose="020B0604020202020204" pitchFamily="34" charset="0"/>
              <a:buChar char="•"/>
            </a:pPr>
            <a:r>
              <a:rPr lang="en-GB" sz="2800" dirty="0"/>
              <a:t>Ruler</a:t>
            </a:r>
          </a:p>
          <a:p>
            <a:pPr algn="ctr">
              <a:buFont typeface="Arial" panose="020B0604020202020204" pitchFamily="34" charset="0"/>
              <a:buChar char="•"/>
            </a:pPr>
            <a:r>
              <a:rPr lang="en-GB" sz="2800" dirty="0"/>
              <a:t>Pencil Sharpener</a:t>
            </a:r>
          </a:p>
          <a:p>
            <a:pPr algn="ctr">
              <a:buFont typeface="Arial" panose="020B0604020202020204" pitchFamily="34" charset="0"/>
              <a:buChar char="•"/>
            </a:pPr>
            <a:endParaRPr lang="en-GB" sz="1050" dirty="0"/>
          </a:p>
          <a:p>
            <a:pPr algn="ctr">
              <a:buFont typeface="Arial" panose="020B0604020202020204" pitchFamily="34" charset="0"/>
              <a:buChar char="•"/>
            </a:pPr>
            <a:r>
              <a:rPr lang="en-GB" sz="2800" dirty="0"/>
              <a:t>If using a pencil case it must be a clear one.</a:t>
            </a:r>
          </a:p>
        </p:txBody>
      </p:sp>
    </p:spTree>
    <p:extLst>
      <p:ext uri="{BB962C8B-B14F-4D97-AF65-F5344CB8AC3E}">
        <p14:creationId xmlns:p14="http://schemas.microsoft.com/office/powerpoint/2010/main" val="710082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normAutofit/>
          </a:bodyPr>
          <a:lstStyle/>
          <a:p>
            <a:r>
              <a:rPr lang="en-GB" sz="4800" b="1" u="sng" dirty="0">
                <a:solidFill>
                  <a:srgbClr val="FF0000"/>
                </a:solidFill>
              </a:rPr>
              <a:t>Equipment</a:t>
            </a:r>
            <a:endParaRPr lang="en-GB" sz="4800" dirty="0">
              <a:solidFill>
                <a:srgbClr val="FF0000"/>
              </a:solidFill>
            </a:endParaRPr>
          </a:p>
        </p:txBody>
      </p:sp>
      <p:sp>
        <p:nvSpPr>
          <p:cNvPr id="3" name="Content Placeholder 2"/>
          <p:cNvSpPr>
            <a:spLocks noGrp="1"/>
          </p:cNvSpPr>
          <p:nvPr>
            <p:ph idx="1"/>
          </p:nvPr>
        </p:nvSpPr>
        <p:spPr>
          <a:xfrm>
            <a:off x="685346" y="1412776"/>
            <a:ext cx="7765322" cy="4968552"/>
          </a:xfrm>
        </p:spPr>
        <p:txBody>
          <a:bodyPr>
            <a:normAutofit lnSpcReduction="10000"/>
          </a:bodyPr>
          <a:lstStyle/>
          <a:p>
            <a:pPr marL="36900" indent="0" algn="ctr">
              <a:buNone/>
            </a:pPr>
            <a:r>
              <a:rPr lang="en-GB" dirty="0"/>
              <a:t>IT IS </a:t>
            </a:r>
            <a:r>
              <a:rPr lang="en-GB" b="1" u="sng" dirty="0"/>
              <a:t>YOUR RESPONSIBILITY </a:t>
            </a:r>
            <a:r>
              <a:rPr lang="en-GB" dirty="0"/>
              <a:t>TO BRING THE EQUIPMENT YOU NEED</a:t>
            </a:r>
          </a:p>
          <a:p>
            <a:pPr marL="36900" indent="0" algn="ctr">
              <a:buNone/>
            </a:pPr>
            <a:endParaRPr lang="en-GB" sz="200" dirty="0"/>
          </a:p>
          <a:p>
            <a:pPr marL="36900" indent="0" algn="ctr">
              <a:buNone/>
            </a:pPr>
            <a:r>
              <a:rPr lang="en-GB" b="1" i="1" u="sng" dirty="0"/>
              <a:t>FOR CERTAIN EXAMS YOU WILL NEED </a:t>
            </a:r>
          </a:p>
          <a:p>
            <a:pPr marL="36900" indent="0" algn="ctr">
              <a:buNone/>
            </a:pPr>
            <a:endParaRPr lang="en-GB" sz="1600" b="1" i="1" u="sng" dirty="0"/>
          </a:p>
          <a:p>
            <a:pPr algn="ctr">
              <a:buFont typeface="Arial" panose="020B0604020202020204" pitchFamily="34" charset="0"/>
              <a:buChar char="•"/>
            </a:pPr>
            <a:r>
              <a:rPr lang="en-GB" sz="2800" dirty="0"/>
              <a:t>Calculator – without lid or formulae information</a:t>
            </a:r>
          </a:p>
          <a:p>
            <a:pPr algn="ctr">
              <a:buFont typeface="Arial" panose="020B0604020202020204" pitchFamily="34" charset="0"/>
              <a:buChar char="•"/>
            </a:pPr>
            <a:r>
              <a:rPr lang="en-GB" sz="2800" dirty="0"/>
              <a:t>Compass</a:t>
            </a:r>
          </a:p>
          <a:p>
            <a:pPr algn="ctr">
              <a:buFont typeface="Arial" panose="020B0604020202020204" pitchFamily="34" charset="0"/>
              <a:buChar char="•"/>
            </a:pPr>
            <a:r>
              <a:rPr lang="en-GB" sz="2800" dirty="0"/>
              <a:t>Protractor</a:t>
            </a:r>
          </a:p>
          <a:p>
            <a:pPr algn="ctr">
              <a:buFont typeface="Arial" panose="020B0604020202020204" pitchFamily="34" charset="0"/>
              <a:buChar char="•"/>
            </a:pPr>
            <a:r>
              <a:rPr lang="en-GB" sz="2800" dirty="0"/>
              <a:t>Coloured Pencils</a:t>
            </a:r>
          </a:p>
          <a:p>
            <a:pPr algn="ctr">
              <a:buFont typeface="Arial" panose="020B0604020202020204" pitchFamily="34" charset="0"/>
              <a:buChar char="•"/>
            </a:pPr>
            <a:endParaRPr lang="en-GB" sz="900" dirty="0"/>
          </a:p>
          <a:p>
            <a:pPr algn="ctr">
              <a:buFont typeface="Arial" panose="020B0604020202020204" pitchFamily="34" charset="0"/>
              <a:buChar char="•"/>
            </a:pPr>
            <a:r>
              <a:rPr lang="en-GB" sz="2800" dirty="0"/>
              <a:t>If using a pencil case it must be a clear one.</a:t>
            </a:r>
          </a:p>
          <a:p>
            <a:endParaRPr lang="en-GB" dirty="0"/>
          </a:p>
        </p:txBody>
      </p:sp>
    </p:spTree>
    <p:extLst>
      <p:ext uri="{BB962C8B-B14F-4D97-AF65-F5344CB8AC3E}">
        <p14:creationId xmlns:p14="http://schemas.microsoft.com/office/powerpoint/2010/main" val="3503970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normAutofit/>
          </a:bodyPr>
          <a:lstStyle/>
          <a:p>
            <a:r>
              <a:rPr lang="en-GB" sz="4800" b="1" u="sng" dirty="0">
                <a:solidFill>
                  <a:srgbClr val="FF0000"/>
                </a:solidFill>
              </a:rPr>
              <a:t>Equipment</a:t>
            </a:r>
            <a:endParaRPr lang="en-GB" sz="4800" dirty="0">
              <a:solidFill>
                <a:srgbClr val="FF0000"/>
              </a:solidFill>
            </a:endParaRPr>
          </a:p>
        </p:txBody>
      </p:sp>
      <p:sp>
        <p:nvSpPr>
          <p:cNvPr id="3" name="Content Placeholder 2"/>
          <p:cNvSpPr>
            <a:spLocks noGrp="1"/>
          </p:cNvSpPr>
          <p:nvPr>
            <p:ph idx="1"/>
          </p:nvPr>
        </p:nvSpPr>
        <p:spPr>
          <a:xfrm>
            <a:off x="685346" y="1412776"/>
            <a:ext cx="7765322" cy="4968552"/>
          </a:xfrm>
        </p:spPr>
        <p:txBody>
          <a:bodyPr>
            <a:normAutofit/>
          </a:bodyPr>
          <a:lstStyle/>
          <a:p>
            <a:pPr marL="36900" indent="0" algn="ctr">
              <a:buNone/>
            </a:pPr>
            <a:r>
              <a:rPr lang="en-GB" sz="2800" dirty="0"/>
              <a:t>What else can you bring in to the exam room?</a:t>
            </a:r>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algn="ctr">
              <a:buFont typeface="Arial" panose="020B0604020202020204" pitchFamily="34" charset="0"/>
              <a:buChar char="•"/>
            </a:pPr>
            <a:endParaRPr lang="en-GB" sz="900" dirty="0"/>
          </a:p>
          <a:p>
            <a:pPr marL="36900" indent="0">
              <a:buNone/>
            </a:pPr>
            <a:endParaRPr lang="en-GB" dirty="0"/>
          </a:p>
        </p:txBody>
      </p:sp>
    </p:spTree>
    <p:extLst>
      <p:ext uri="{BB962C8B-B14F-4D97-AF65-F5344CB8AC3E}">
        <p14:creationId xmlns:p14="http://schemas.microsoft.com/office/powerpoint/2010/main" val="256146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332656"/>
            <a:ext cx="7765322" cy="970450"/>
          </a:xfrm>
        </p:spPr>
        <p:txBody>
          <a:bodyPr>
            <a:normAutofit/>
          </a:bodyPr>
          <a:lstStyle/>
          <a:p>
            <a:r>
              <a:rPr lang="en-GB" sz="4800" b="1" u="sng" dirty="0">
                <a:solidFill>
                  <a:srgbClr val="FF0000"/>
                </a:solidFill>
              </a:rPr>
              <a:t>Equipment</a:t>
            </a:r>
            <a:endParaRPr lang="en-GB" sz="4800" dirty="0">
              <a:solidFill>
                <a:srgbClr val="FF0000"/>
              </a:solidFill>
            </a:endParaRPr>
          </a:p>
        </p:txBody>
      </p:sp>
      <p:sp>
        <p:nvSpPr>
          <p:cNvPr id="3" name="Content Placeholder 2"/>
          <p:cNvSpPr>
            <a:spLocks noGrp="1"/>
          </p:cNvSpPr>
          <p:nvPr>
            <p:ph idx="1"/>
          </p:nvPr>
        </p:nvSpPr>
        <p:spPr>
          <a:xfrm>
            <a:off x="685346" y="1412776"/>
            <a:ext cx="7765322" cy="4968552"/>
          </a:xfrm>
        </p:spPr>
        <p:txBody>
          <a:bodyPr>
            <a:normAutofit/>
          </a:bodyPr>
          <a:lstStyle/>
          <a:p>
            <a:pPr marL="36900" indent="0" algn="ctr">
              <a:buNone/>
            </a:pPr>
            <a:r>
              <a:rPr lang="en-GB" sz="2800" dirty="0"/>
              <a:t>What else can you bring in to the exam room?</a:t>
            </a:r>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marL="36900" indent="0" algn="ctr">
              <a:buNone/>
            </a:pPr>
            <a:endParaRPr lang="en-GB" sz="200" dirty="0"/>
          </a:p>
          <a:p>
            <a:pPr algn="ctr">
              <a:buFont typeface="Arial" panose="020B0604020202020204" pitchFamily="34" charset="0"/>
              <a:buChar char="•"/>
            </a:pPr>
            <a:r>
              <a:rPr lang="en-GB" sz="4800" dirty="0">
                <a:effectLst>
                  <a:outerShdw blurRad="38100" dist="38100" dir="2700000" algn="tl">
                    <a:srgbClr val="000000">
                      <a:alpha val="43137"/>
                    </a:srgbClr>
                  </a:outerShdw>
                </a:effectLst>
              </a:rPr>
              <a:t>Water – in a clear bottle NO LABEL</a:t>
            </a:r>
          </a:p>
          <a:p>
            <a:pPr algn="ctr">
              <a:buFont typeface="Arial" panose="020B0604020202020204" pitchFamily="34" charset="0"/>
              <a:buChar char="•"/>
            </a:pPr>
            <a:endParaRPr lang="en-GB" sz="900" dirty="0"/>
          </a:p>
          <a:p>
            <a:endParaRPr lang="en-GB" dirty="0"/>
          </a:p>
        </p:txBody>
      </p:sp>
    </p:spTree>
    <p:extLst>
      <p:ext uri="{BB962C8B-B14F-4D97-AF65-F5344CB8AC3E}">
        <p14:creationId xmlns:p14="http://schemas.microsoft.com/office/powerpoint/2010/main" val="2206460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116632"/>
            <a:ext cx="7765322" cy="936104"/>
          </a:xfrm>
        </p:spPr>
        <p:txBody>
          <a:bodyPr>
            <a:normAutofit/>
          </a:bodyPr>
          <a:lstStyle/>
          <a:p>
            <a:pPr algn="ctr"/>
            <a:r>
              <a:rPr lang="en-GB" sz="4800" b="1" u="sng" dirty="0">
                <a:solidFill>
                  <a:srgbClr val="FF0000"/>
                </a:solidFill>
              </a:rPr>
              <a:t>Banned equipment</a:t>
            </a:r>
          </a:p>
        </p:txBody>
      </p:sp>
      <p:sp>
        <p:nvSpPr>
          <p:cNvPr id="3" name="Content Placeholder 2"/>
          <p:cNvSpPr>
            <a:spLocks noGrp="1"/>
          </p:cNvSpPr>
          <p:nvPr>
            <p:ph idx="1"/>
          </p:nvPr>
        </p:nvSpPr>
        <p:spPr>
          <a:xfrm>
            <a:off x="685346" y="1052736"/>
            <a:ext cx="7765322" cy="5472608"/>
          </a:xfrm>
        </p:spPr>
        <p:txBody>
          <a:bodyPr>
            <a:normAutofit/>
          </a:bodyPr>
          <a:lstStyle/>
          <a:p>
            <a:pPr algn="ctr"/>
            <a:r>
              <a:rPr lang="en-GB" sz="2800" dirty="0"/>
              <a:t>	No mobile phones, i-watches, i-pods, MP3/4 or any electronic item that has digital storage.</a:t>
            </a:r>
          </a:p>
          <a:p>
            <a:pPr marL="36900" indent="0" algn="ctr">
              <a:buNone/>
            </a:pPr>
            <a:endParaRPr lang="en-GB" sz="1600" dirty="0"/>
          </a:p>
          <a:p>
            <a:pPr algn="ctr"/>
            <a:r>
              <a:rPr lang="en-GB" sz="2800" dirty="0"/>
              <a:t>Do not bring in notes, study guides or any blank paper.</a:t>
            </a:r>
          </a:p>
          <a:p>
            <a:pPr algn="ctr"/>
            <a:r>
              <a:rPr lang="en-GB" sz="2800" dirty="0"/>
              <a:t>Don’t bring in your timetable – please leave it in your bag.</a:t>
            </a:r>
          </a:p>
          <a:p>
            <a:pPr algn="ctr"/>
            <a:r>
              <a:rPr lang="en-GB" sz="2800" dirty="0"/>
              <a:t>Leave bags in the dining room or gym changing room. DON’T bring them with you to an exam</a:t>
            </a:r>
            <a:endParaRPr lang="en-GB" sz="1500" dirty="0"/>
          </a:p>
          <a:p>
            <a:pPr marL="36900" indent="0" algn="ctr">
              <a:buNone/>
            </a:pPr>
            <a:endParaRPr lang="en-GB" sz="1200" u="sng" dirty="0">
              <a:solidFill>
                <a:srgbClr val="FF0000"/>
              </a:solidFill>
            </a:endParaRPr>
          </a:p>
        </p:txBody>
      </p:sp>
    </p:spTree>
    <p:extLst>
      <p:ext uri="{BB962C8B-B14F-4D97-AF65-F5344CB8AC3E}">
        <p14:creationId xmlns:p14="http://schemas.microsoft.com/office/powerpoint/2010/main" val="246690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60648"/>
            <a:ext cx="7765322" cy="970450"/>
          </a:xfrm>
        </p:spPr>
        <p:txBody>
          <a:bodyPr>
            <a:normAutofit/>
          </a:bodyPr>
          <a:lstStyle/>
          <a:p>
            <a:r>
              <a:rPr lang="en-GB" sz="4800" b="1" u="sng" dirty="0">
                <a:solidFill>
                  <a:srgbClr val="FF0000"/>
                </a:solidFill>
              </a:rPr>
              <a:t>Exam Desk Labels</a:t>
            </a:r>
          </a:p>
        </p:txBody>
      </p:sp>
      <p:sp>
        <p:nvSpPr>
          <p:cNvPr id="3" name="Content Placeholder 2"/>
          <p:cNvSpPr>
            <a:spLocks noGrp="1"/>
          </p:cNvSpPr>
          <p:nvPr>
            <p:ph idx="1"/>
          </p:nvPr>
        </p:nvSpPr>
        <p:spPr>
          <a:xfrm>
            <a:off x="685346" y="1124744"/>
            <a:ext cx="7765322" cy="5256584"/>
          </a:xfrm>
        </p:spPr>
        <p:txBody>
          <a:bodyPr>
            <a:normAutofit/>
          </a:bodyPr>
          <a:lstStyle/>
          <a:p>
            <a:r>
              <a:rPr lang="en-GB" sz="2800" dirty="0"/>
              <a:t>You will find your ID label on the desk, you will need to enter the room and find your seat in silence.</a:t>
            </a:r>
          </a:p>
          <a:p>
            <a:endParaRPr lang="en-GB" sz="2800" dirty="0"/>
          </a:p>
          <a:p>
            <a:pPr marL="36900" indent="0" algn="ctr">
              <a:buNone/>
            </a:pPr>
            <a:endParaRPr lang="en-GB" dirty="0"/>
          </a:p>
          <a:p>
            <a:endParaRPr lang="en-GB" dirty="0"/>
          </a:p>
          <a:p>
            <a:endParaRPr lang="en-GB" dirty="0"/>
          </a:p>
          <a:p>
            <a:endParaRPr lang="en-GB" dirty="0"/>
          </a:p>
          <a:p>
            <a:r>
              <a:rPr lang="en-GB" sz="2800" dirty="0"/>
              <a:t>You will not always be in the same seat, so make sure you are sitting in the correct place.</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2780928"/>
            <a:ext cx="3897266" cy="1656184"/>
          </a:xfrm>
          <a:prstGeom prst="rect">
            <a:avLst/>
          </a:prstGeom>
        </p:spPr>
      </p:pic>
    </p:spTree>
    <p:extLst>
      <p:ext uri="{BB962C8B-B14F-4D97-AF65-F5344CB8AC3E}">
        <p14:creationId xmlns:p14="http://schemas.microsoft.com/office/powerpoint/2010/main" val="2081349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As soon as you enter the exam room you are under </a:t>
            </a:r>
            <a:r>
              <a:rPr lang="en-GB" sz="4000" b="1" u="sng" dirty="0"/>
              <a:t>exam conditions</a:t>
            </a:r>
            <a:r>
              <a:rPr lang="en-GB" sz="4000" dirty="0"/>
              <a:t>.</a:t>
            </a:r>
          </a:p>
          <a:p>
            <a:pPr marL="36900" indent="0">
              <a:buNone/>
            </a:pPr>
            <a:endParaRPr lang="en-GB" sz="1600" dirty="0"/>
          </a:p>
          <a:p>
            <a:pPr marL="436950" indent="-400050" algn="ctr">
              <a:buFont typeface="+mj-lt"/>
              <a:buAutoNum type="romanLcPeriod"/>
            </a:pPr>
            <a:endParaRPr lang="en-GB" sz="1600" dirty="0"/>
          </a:p>
        </p:txBody>
      </p:sp>
    </p:spTree>
    <p:extLst>
      <p:ext uri="{BB962C8B-B14F-4D97-AF65-F5344CB8AC3E}">
        <p14:creationId xmlns:p14="http://schemas.microsoft.com/office/powerpoint/2010/main" val="208866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As soon as you enter the exam room you are under </a:t>
            </a:r>
            <a:r>
              <a:rPr lang="en-GB" sz="4000" b="1" u="sng" dirty="0"/>
              <a:t>exam conditions</a:t>
            </a:r>
            <a:r>
              <a:rPr lang="en-GB" sz="4000" dirty="0"/>
              <a:t>.</a:t>
            </a:r>
          </a:p>
          <a:p>
            <a:pPr marL="436950" indent="-400050">
              <a:buFont typeface="+mj-lt"/>
              <a:buAutoNum type="romanLcPeriod"/>
            </a:pPr>
            <a:r>
              <a:rPr lang="en-GB" sz="2800" dirty="0"/>
              <a:t>Silence</a:t>
            </a:r>
          </a:p>
          <a:p>
            <a:pPr marL="36900" indent="0">
              <a:buNone/>
            </a:pPr>
            <a:endParaRPr lang="en-GB" sz="1600" dirty="0"/>
          </a:p>
          <a:p>
            <a:pPr marL="436950" indent="-400050" algn="ctr">
              <a:buFont typeface="+mj-lt"/>
              <a:buAutoNum type="romanLcPeriod"/>
            </a:pPr>
            <a:endParaRPr lang="en-GB" sz="1600" dirty="0"/>
          </a:p>
        </p:txBody>
      </p:sp>
    </p:spTree>
    <p:extLst>
      <p:ext uri="{BB962C8B-B14F-4D97-AF65-F5344CB8AC3E}">
        <p14:creationId xmlns:p14="http://schemas.microsoft.com/office/powerpoint/2010/main" val="443770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As soon as you enter the exam room you are under </a:t>
            </a:r>
            <a:r>
              <a:rPr lang="en-GB" sz="4000" b="1" u="sng" dirty="0"/>
              <a:t>exam conditions</a:t>
            </a:r>
            <a:r>
              <a:rPr lang="en-GB" sz="4000" dirty="0"/>
              <a:t>.</a:t>
            </a:r>
          </a:p>
          <a:p>
            <a:pPr marL="436950" indent="-400050">
              <a:buFont typeface="+mj-lt"/>
              <a:buAutoNum type="romanLcPeriod"/>
            </a:pPr>
            <a:r>
              <a:rPr lang="en-GB" sz="2800" dirty="0"/>
              <a:t>Silence</a:t>
            </a:r>
          </a:p>
          <a:p>
            <a:pPr marL="436950" indent="-400050">
              <a:buFont typeface="+mj-lt"/>
              <a:buAutoNum type="romanLcPeriod"/>
            </a:pPr>
            <a:r>
              <a:rPr lang="en-GB" sz="2800" dirty="0"/>
              <a:t>No communicating with anyone else in any way</a:t>
            </a:r>
          </a:p>
          <a:p>
            <a:pPr marL="36900" indent="0">
              <a:buNone/>
            </a:pPr>
            <a:endParaRPr lang="en-GB" sz="1600" dirty="0"/>
          </a:p>
          <a:p>
            <a:pPr marL="436950" indent="-400050" algn="ctr">
              <a:buFont typeface="+mj-lt"/>
              <a:buAutoNum type="romanLcPeriod"/>
            </a:pPr>
            <a:endParaRPr lang="en-GB" sz="1600" dirty="0"/>
          </a:p>
        </p:txBody>
      </p:sp>
    </p:spTree>
    <p:extLst>
      <p:ext uri="{BB962C8B-B14F-4D97-AF65-F5344CB8AC3E}">
        <p14:creationId xmlns:p14="http://schemas.microsoft.com/office/powerpoint/2010/main" val="3694058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As soon as you enter the exam room you are under </a:t>
            </a:r>
            <a:r>
              <a:rPr lang="en-GB" sz="4000" b="1" u="sng" dirty="0"/>
              <a:t>exam conditions</a:t>
            </a:r>
            <a:r>
              <a:rPr lang="en-GB" sz="4000" dirty="0"/>
              <a:t>.</a:t>
            </a:r>
          </a:p>
          <a:p>
            <a:pPr marL="436950" indent="-400050">
              <a:buFont typeface="+mj-lt"/>
              <a:buAutoNum type="romanLcPeriod"/>
            </a:pPr>
            <a:r>
              <a:rPr lang="en-GB" sz="2800" dirty="0"/>
              <a:t>Silence</a:t>
            </a:r>
          </a:p>
          <a:p>
            <a:pPr marL="436950" indent="-400050">
              <a:buFont typeface="+mj-lt"/>
              <a:buAutoNum type="romanLcPeriod"/>
            </a:pPr>
            <a:r>
              <a:rPr lang="en-GB" sz="2800" dirty="0"/>
              <a:t>No communicating with anyone else in any way</a:t>
            </a:r>
          </a:p>
          <a:p>
            <a:pPr marL="436950" indent="-400050">
              <a:buFont typeface="+mj-lt"/>
              <a:buAutoNum type="romanLcPeriod"/>
            </a:pPr>
            <a:r>
              <a:rPr lang="en-GB" sz="2800" dirty="0"/>
              <a:t>Sitting down waiting for instructions from the invigilators</a:t>
            </a:r>
          </a:p>
          <a:p>
            <a:pPr marL="36900" indent="0">
              <a:buNone/>
            </a:pPr>
            <a:endParaRPr lang="en-GB" sz="1600" dirty="0"/>
          </a:p>
          <a:p>
            <a:pPr marL="436950" indent="-400050" algn="ctr">
              <a:buFont typeface="+mj-lt"/>
              <a:buAutoNum type="romanLcPeriod"/>
            </a:pPr>
            <a:endParaRPr lang="en-GB" sz="1600" dirty="0"/>
          </a:p>
        </p:txBody>
      </p:sp>
    </p:spTree>
    <p:extLst>
      <p:ext uri="{BB962C8B-B14F-4D97-AF65-F5344CB8AC3E}">
        <p14:creationId xmlns:p14="http://schemas.microsoft.com/office/powerpoint/2010/main" val="3487912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Entering The Exam Room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As soon as you enter the exam room you are under </a:t>
            </a:r>
            <a:r>
              <a:rPr lang="en-GB" sz="4000" b="1" u="sng" dirty="0"/>
              <a:t>exam conditions</a:t>
            </a:r>
            <a:r>
              <a:rPr lang="en-GB" sz="4000" dirty="0"/>
              <a:t>.</a:t>
            </a:r>
          </a:p>
          <a:p>
            <a:pPr marL="436950" indent="-400050">
              <a:buFont typeface="+mj-lt"/>
              <a:buAutoNum type="romanLcPeriod"/>
            </a:pPr>
            <a:r>
              <a:rPr lang="en-GB" sz="2800" dirty="0"/>
              <a:t>Silence</a:t>
            </a:r>
          </a:p>
          <a:p>
            <a:pPr marL="436950" indent="-400050">
              <a:buFont typeface="+mj-lt"/>
              <a:buAutoNum type="romanLcPeriod"/>
            </a:pPr>
            <a:r>
              <a:rPr lang="en-GB" sz="2800" dirty="0"/>
              <a:t>No communicating with anyone else in any way</a:t>
            </a:r>
          </a:p>
          <a:p>
            <a:pPr marL="436950" indent="-400050">
              <a:buFont typeface="+mj-lt"/>
              <a:buAutoNum type="romanLcPeriod"/>
            </a:pPr>
            <a:r>
              <a:rPr lang="en-GB" sz="2800" dirty="0"/>
              <a:t>Sitting down waiting for instructions from the invigilators</a:t>
            </a:r>
          </a:p>
          <a:p>
            <a:pPr marL="436950" indent="-400050">
              <a:buFont typeface="+mj-lt"/>
              <a:buAutoNum type="romanLcPeriod"/>
            </a:pPr>
            <a:r>
              <a:rPr lang="en-GB" sz="2800" dirty="0"/>
              <a:t>Do not touch the exam papers until told to do so</a:t>
            </a:r>
          </a:p>
          <a:p>
            <a:pPr marL="436950" indent="-400050">
              <a:buFont typeface="+mj-lt"/>
              <a:buAutoNum type="romanLcPeriod"/>
            </a:pPr>
            <a:endParaRPr lang="en-GB" sz="1600" dirty="0"/>
          </a:p>
          <a:p>
            <a:pPr marL="436950" indent="-400050" algn="ctr">
              <a:buFont typeface="+mj-lt"/>
              <a:buAutoNum type="romanLcPeriod"/>
            </a:pPr>
            <a:endParaRPr lang="en-GB" sz="1600" dirty="0"/>
          </a:p>
        </p:txBody>
      </p:sp>
    </p:spTree>
    <p:extLst>
      <p:ext uri="{BB962C8B-B14F-4D97-AF65-F5344CB8AC3E}">
        <p14:creationId xmlns:p14="http://schemas.microsoft.com/office/powerpoint/2010/main" val="7393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153" y="332656"/>
            <a:ext cx="7765322" cy="970450"/>
          </a:xfrm>
        </p:spPr>
        <p:txBody>
          <a:bodyPr>
            <a:normAutofit/>
          </a:bodyPr>
          <a:lstStyle/>
          <a:p>
            <a:pPr algn="ctr"/>
            <a:r>
              <a:rPr lang="en-GB" sz="4800" b="1" u="sng" dirty="0">
                <a:solidFill>
                  <a:srgbClr val="FF0000"/>
                </a:solidFill>
              </a:rPr>
              <a:t>Exam room</a:t>
            </a:r>
            <a:endParaRPr lang="en-GB" sz="4800" dirty="0">
              <a:solidFill>
                <a:srgbClr val="FF0000"/>
              </a:solidFill>
            </a:endParaRPr>
          </a:p>
        </p:txBody>
      </p:sp>
      <p:sp>
        <p:nvSpPr>
          <p:cNvPr id="3" name="Content Placeholder 2"/>
          <p:cNvSpPr>
            <a:spLocks noGrp="1"/>
          </p:cNvSpPr>
          <p:nvPr>
            <p:ph idx="1"/>
          </p:nvPr>
        </p:nvSpPr>
        <p:spPr>
          <a:xfrm>
            <a:off x="685346" y="1303106"/>
            <a:ext cx="7919102" cy="4790190"/>
          </a:xfrm>
        </p:spPr>
        <p:txBody>
          <a:bodyPr>
            <a:normAutofit/>
          </a:bodyPr>
          <a:lstStyle/>
          <a:p>
            <a:pPr marL="36900" indent="0" algn="ctr">
              <a:buNone/>
            </a:pPr>
            <a:endParaRPr lang="en-GB" dirty="0"/>
          </a:p>
          <a:p>
            <a:pPr algn="ctr"/>
            <a:r>
              <a:rPr lang="en-GB" sz="4800" dirty="0"/>
              <a:t>As previously mentioned you must enter the room in silence and </a:t>
            </a:r>
            <a:r>
              <a:rPr lang="en-GB" sz="4800" b="1" u="sng" dirty="0"/>
              <a:t>stay silent</a:t>
            </a:r>
            <a:r>
              <a:rPr lang="en-GB" sz="4800" dirty="0"/>
              <a:t> until you leave the room at the end of the exam.</a:t>
            </a:r>
          </a:p>
          <a:p>
            <a:pPr algn="ctr"/>
            <a:endParaRPr lang="en-GB" sz="2800" dirty="0"/>
          </a:p>
          <a:p>
            <a:pPr marL="36900" indent="0" algn="ctr">
              <a:buNone/>
            </a:pPr>
            <a:endParaRPr lang="en-GB" dirty="0"/>
          </a:p>
        </p:txBody>
      </p:sp>
    </p:spTree>
    <p:extLst>
      <p:ext uri="{BB962C8B-B14F-4D97-AF65-F5344CB8AC3E}">
        <p14:creationId xmlns:p14="http://schemas.microsoft.com/office/powerpoint/2010/main" val="1879393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236" y="476672"/>
            <a:ext cx="7765322" cy="970450"/>
          </a:xfrm>
        </p:spPr>
        <p:txBody>
          <a:bodyPr>
            <a:normAutofit/>
          </a:bodyPr>
          <a:lstStyle/>
          <a:p>
            <a:r>
              <a:rPr lang="en-GB" sz="4800" b="1" u="sng" dirty="0">
                <a:solidFill>
                  <a:srgbClr val="FF0000"/>
                </a:solidFill>
              </a:rPr>
              <a:t>Starting An Exam</a:t>
            </a:r>
          </a:p>
        </p:txBody>
      </p:sp>
      <p:sp>
        <p:nvSpPr>
          <p:cNvPr id="3" name="Content Placeholder 2"/>
          <p:cNvSpPr>
            <a:spLocks noGrp="1"/>
          </p:cNvSpPr>
          <p:nvPr>
            <p:ph idx="1"/>
          </p:nvPr>
        </p:nvSpPr>
        <p:spPr>
          <a:xfrm>
            <a:off x="323528" y="1447122"/>
            <a:ext cx="8712967" cy="5222238"/>
          </a:xfrm>
        </p:spPr>
        <p:txBody>
          <a:bodyPr>
            <a:normAutofit/>
          </a:bodyPr>
          <a:lstStyle/>
          <a:p>
            <a:r>
              <a:rPr lang="en-GB" sz="4000" dirty="0"/>
              <a:t>You may be asked to write your name and candidate number. This is sometimes called your exam number.</a:t>
            </a:r>
          </a:p>
          <a:p>
            <a:pPr marL="436950" indent="-400050">
              <a:buFont typeface="+mj-lt"/>
              <a:buAutoNum type="romanLcPeriod"/>
            </a:pPr>
            <a:endParaRPr lang="en-GB" sz="1600" dirty="0"/>
          </a:p>
          <a:p>
            <a:pPr marL="436950" indent="-400050" algn="ctr">
              <a:buFont typeface="+mj-lt"/>
              <a:buAutoNum type="romanLcPeriod"/>
            </a:pPr>
            <a:endParaRPr lang="en-GB"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3789040"/>
            <a:ext cx="3897266" cy="1656184"/>
          </a:xfrm>
          <a:prstGeom prst="rect">
            <a:avLst/>
          </a:prstGeom>
        </p:spPr>
      </p:pic>
      <p:sp>
        <p:nvSpPr>
          <p:cNvPr id="5" name="Right Arrow 4"/>
          <p:cNvSpPr/>
          <p:nvPr/>
        </p:nvSpPr>
        <p:spPr>
          <a:xfrm>
            <a:off x="1115616" y="4221088"/>
            <a:ext cx="158417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30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960408"/>
            <a:ext cx="4572000" cy="4937185"/>
          </a:xfrm>
          <a:prstGeom prst="rect">
            <a:avLst/>
          </a:prstGeom>
        </p:spPr>
        <p:txBody>
          <a:bodyPr>
            <a:spAutoFit/>
          </a:bodyPr>
          <a:lstStyle/>
          <a:p>
            <a:pPr algn="ctr">
              <a:lnSpc>
                <a:spcPct val="107000"/>
              </a:lnSpc>
              <a:spcAft>
                <a:spcPts val="800"/>
              </a:spcAft>
            </a:pPr>
            <a:r>
              <a:rPr lang="en-GB" sz="9600" dirty="0">
                <a:latin typeface="Calibri" panose="020F0502020204030204" pitchFamily="34" charset="0"/>
                <a:ea typeface="Calibri" panose="020F0502020204030204" pitchFamily="34" charset="0"/>
                <a:cs typeface="Times New Roman" panose="02020603050405020304" pitchFamily="18" charset="0"/>
              </a:rPr>
              <a:t>Centre Number</a:t>
            </a: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9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17401</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0956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u="sng" dirty="0">
                <a:solidFill>
                  <a:srgbClr val="FF0000"/>
                </a:solidFill>
              </a:rPr>
              <a:t>JCQ Rules</a:t>
            </a:r>
          </a:p>
        </p:txBody>
      </p:sp>
      <p:sp>
        <p:nvSpPr>
          <p:cNvPr id="3" name="Content Placeholder 2"/>
          <p:cNvSpPr>
            <a:spLocks noGrp="1"/>
          </p:cNvSpPr>
          <p:nvPr>
            <p:ph idx="1"/>
          </p:nvPr>
        </p:nvSpPr>
        <p:spPr/>
        <p:txBody>
          <a:bodyPr/>
          <a:lstStyle/>
          <a:p>
            <a:r>
              <a:rPr lang="en-GB" sz="2800" dirty="0"/>
              <a:t>The exam boards are overseen by JCQ (the Joint Council for Qualifications).</a:t>
            </a:r>
          </a:p>
          <a:p>
            <a:endParaRPr lang="en-GB" dirty="0"/>
          </a:p>
          <a:p>
            <a:r>
              <a:rPr lang="en-GB" sz="2800" dirty="0"/>
              <a:t>JCQ make the rules by which the exam boards AND the centres have to abide.</a:t>
            </a:r>
          </a:p>
          <a:p>
            <a:endParaRPr lang="en-GB" dirty="0"/>
          </a:p>
          <a:p>
            <a:r>
              <a:rPr lang="en-GB" sz="2800" dirty="0">
                <a:solidFill>
                  <a:srgbClr val="C00000"/>
                </a:solidFill>
              </a:rPr>
              <a:t>THESE ARE JCQ RULES NOT KTS</a:t>
            </a:r>
          </a:p>
        </p:txBody>
      </p:sp>
    </p:spTree>
    <p:extLst>
      <p:ext uri="{BB962C8B-B14F-4D97-AF65-F5344CB8AC3E}">
        <p14:creationId xmlns:p14="http://schemas.microsoft.com/office/powerpoint/2010/main" val="2813142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058" y="332656"/>
            <a:ext cx="7765322" cy="970450"/>
          </a:xfrm>
        </p:spPr>
        <p:txBody>
          <a:bodyPr>
            <a:normAutofit/>
          </a:bodyPr>
          <a:lstStyle/>
          <a:p>
            <a:pPr algn="ctr"/>
            <a:r>
              <a:rPr lang="en-GB" sz="4800" b="1" u="sng" dirty="0">
                <a:solidFill>
                  <a:srgbClr val="FF0000"/>
                </a:solidFill>
              </a:rPr>
              <a:t>During The Exam</a:t>
            </a:r>
          </a:p>
        </p:txBody>
      </p:sp>
      <p:sp>
        <p:nvSpPr>
          <p:cNvPr id="3" name="Content Placeholder 2"/>
          <p:cNvSpPr>
            <a:spLocks noGrp="1"/>
          </p:cNvSpPr>
          <p:nvPr>
            <p:ph idx="1"/>
          </p:nvPr>
        </p:nvSpPr>
        <p:spPr>
          <a:xfrm>
            <a:off x="179512" y="1196752"/>
            <a:ext cx="8784976" cy="5400600"/>
          </a:xfrm>
        </p:spPr>
        <p:txBody>
          <a:bodyPr>
            <a:normAutofit lnSpcReduction="10000"/>
          </a:bodyPr>
          <a:lstStyle/>
          <a:p>
            <a:pPr algn="ctr"/>
            <a:r>
              <a:rPr lang="en-GB" sz="2000" u="sng" dirty="0"/>
              <a:t>No talking or communicating  in any way with any other  candidate.</a:t>
            </a:r>
          </a:p>
          <a:p>
            <a:pPr marL="36900" indent="0" algn="ctr">
              <a:buNone/>
            </a:pPr>
            <a:endParaRPr lang="en-GB" sz="1200" u="sng" dirty="0"/>
          </a:p>
          <a:p>
            <a:pPr algn="ctr"/>
            <a:r>
              <a:rPr lang="en-GB" sz="2000" dirty="0"/>
              <a:t>If you need anything during the exam you put your hand up and wait for the invigilator to come to you</a:t>
            </a:r>
            <a:r>
              <a:rPr lang="en-GB" dirty="0"/>
              <a:t> </a:t>
            </a:r>
            <a:r>
              <a:rPr lang="en-GB" sz="2000" dirty="0"/>
              <a:t>(do not say anything/call out).</a:t>
            </a:r>
          </a:p>
          <a:p>
            <a:pPr marL="36900" indent="0" algn="ctr">
              <a:buNone/>
            </a:pPr>
            <a:endParaRPr lang="en-GB" sz="1200" dirty="0"/>
          </a:p>
          <a:p>
            <a:pPr algn="ctr"/>
            <a:r>
              <a:rPr lang="en-GB" sz="2000" dirty="0"/>
              <a:t>When you have finished your exam paper, thoroughly check it and check it again. You remain silent, </a:t>
            </a:r>
            <a:r>
              <a:rPr lang="en-GB" sz="2000" u="sng" dirty="0">
                <a:solidFill>
                  <a:srgbClr val="C00000"/>
                </a:solidFill>
              </a:rPr>
              <a:t>DO NOT ASK IF YOU CAN LEAVE</a:t>
            </a:r>
            <a:r>
              <a:rPr lang="en-GB" sz="2000" u="sng" dirty="0">
                <a:solidFill>
                  <a:srgbClr val="FF0000"/>
                </a:solidFill>
              </a:rPr>
              <a:t>.</a:t>
            </a:r>
          </a:p>
          <a:p>
            <a:pPr marL="36900" indent="0" algn="ctr">
              <a:buNone/>
            </a:pPr>
            <a:endParaRPr lang="en-GB" sz="1200" u="sng" dirty="0">
              <a:solidFill>
                <a:srgbClr val="FF0000"/>
              </a:solidFill>
            </a:endParaRPr>
          </a:p>
          <a:p>
            <a:pPr algn="ctr"/>
            <a:r>
              <a:rPr lang="en-GB" sz="2000" dirty="0"/>
              <a:t>You remain under exam conditions until you leave the exam room.</a:t>
            </a:r>
          </a:p>
          <a:p>
            <a:pPr marL="36900" indent="0" algn="ctr">
              <a:buNone/>
            </a:pPr>
            <a:endParaRPr lang="en-GB" sz="1200" dirty="0"/>
          </a:p>
          <a:p>
            <a:pPr algn="ctr"/>
            <a:r>
              <a:rPr lang="en-GB" sz="2000" dirty="0"/>
              <a:t>Do not tap on the table, click pens or anything that could put others off. </a:t>
            </a:r>
          </a:p>
          <a:p>
            <a:pPr marL="36900" indent="0" algn="ctr">
              <a:buNone/>
            </a:pPr>
            <a:endParaRPr lang="en-GB" sz="1200" dirty="0"/>
          </a:p>
          <a:p>
            <a:pPr algn="ctr"/>
            <a:r>
              <a:rPr lang="en-GB" sz="2000" dirty="0"/>
              <a:t>Do not doodle on your scripts, you may lose marks.</a:t>
            </a:r>
          </a:p>
          <a:p>
            <a:pPr marL="36900" indent="0" algn="ctr">
              <a:buNone/>
            </a:pPr>
            <a:endParaRPr lang="en-GB" sz="1200" dirty="0"/>
          </a:p>
          <a:p>
            <a:pPr algn="ctr"/>
            <a:r>
              <a:rPr lang="en-GB" sz="2000" dirty="0"/>
              <a:t>You are not the only one in the room be considerate to others!</a:t>
            </a:r>
          </a:p>
          <a:p>
            <a:pPr algn="ctr"/>
            <a:endParaRPr lang="en-GB" sz="2000" u="sng" dirty="0"/>
          </a:p>
          <a:p>
            <a:pPr algn="ctr"/>
            <a:endParaRPr lang="en-GB" sz="2000" dirty="0"/>
          </a:p>
        </p:txBody>
      </p:sp>
    </p:spTree>
    <p:extLst>
      <p:ext uri="{BB962C8B-B14F-4D97-AF65-F5344CB8AC3E}">
        <p14:creationId xmlns:p14="http://schemas.microsoft.com/office/powerpoint/2010/main" val="982081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7765322" cy="970450"/>
          </a:xfrm>
        </p:spPr>
        <p:txBody>
          <a:bodyPr>
            <a:normAutofit/>
          </a:bodyPr>
          <a:lstStyle/>
          <a:p>
            <a:pPr algn="ctr"/>
            <a:r>
              <a:rPr lang="en-GB" sz="4800" b="1" u="sng" dirty="0">
                <a:solidFill>
                  <a:srgbClr val="FF0000"/>
                </a:solidFill>
              </a:rPr>
              <a:t>During The Exam</a:t>
            </a:r>
          </a:p>
        </p:txBody>
      </p:sp>
      <p:sp>
        <p:nvSpPr>
          <p:cNvPr id="3" name="Content Placeholder 2"/>
          <p:cNvSpPr>
            <a:spLocks noGrp="1"/>
          </p:cNvSpPr>
          <p:nvPr>
            <p:ph idx="1"/>
          </p:nvPr>
        </p:nvSpPr>
        <p:spPr>
          <a:xfrm>
            <a:off x="323528" y="1052736"/>
            <a:ext cx="8568952" cy="5472608"/>
          </a:xfrm>
        </p:spPr>
        <p:txBody>
          <a:bodyPr>
            <a:normAutofit/>
          </a:bodyPr>
          <a:lstStyle/>
          <a:p>
            <a:r>
              <a:rPr lang="en-GB" sz="2400" dirty="0"/>
              <a:t>Exam conditions are there to make things equal for everyone. If you break the rules they will be noted down on an incident form and we are obliged to advise your teachers and Mrs Lardeaux of this. We will also advise your parents/carers that you have chosen to break the rules and the possible consequences of your actions.</a:t>
            </a:r>
          </a:p>
          <a:p>
            <a:pPr marL="36900" indent="0" algn="ctr">
              <a:buNone/>
            </a:pPr>
            <a:r>
              <a:rPr lang="en-GB" sz="2400" dirty="0"/>
              <a:t>In your GCSE exams we would be obliged to tell the Exam boards and  </a:t>
            </a:r>
          </a:p>
          <a:p>
            <a:pPr marL="36900" indent="0" algn="ctr">
              <a:buNone/>
            </a:pPr>
            <a:r>
              <a:rPr lang="en-GB" sz="3200" u="sng" dirty="0">
                <a:solidFill>
                  <a:srgbClr val="FF0000"/>
                </a:solidFill>
              </a:rPr>
              <a:t>EXAM BOARDS TALK!!</a:t>
            </a:r>
          </a:p>
          <a:p>
            <a:pPr marL="36900" indent="0" algn="ctr">
              <a:buNone/>
            </a:pPr>
            <a:endParaRPr lang="en-GB" sz="1100" u="sng" dirty="0">
              <a:solidFill>
                <a:srgbClr val="FF0000"/>
              </a:solidFill>
            </a:endParaRPr>
          </a:p>
          <a:p>
            <a:pPr marL="36900" indent="0" algn="ctr">
              <a:buNone/>
            </a:pPr>
            <a:r>
              <a:rPr lang="en-GB" b="0" dirty="0">
                <a:solidFill>
                  <a:srgbClr val="FF0000"/>
                </a:solidFill>
              </a:rPr>
              <a:t>If one Exam board decides that you should be disqualified from that Exam, depending on the severity of the rule break, you may be disqualified from all of your exams.</a:t>
            </a:r>
          </a:p>
        </p:txBody>
      </p:sp>
    </p:spTree>
    <p:extLst>
      <p:ext uri="{BB962C8B-B14F-4D97-AF65-F5344CB8AC3E}">
        <p14:creationId xmlns:p14="http://schemas.microsoft.com/office/powerpoint/2010/main" val="2461686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u="sng" dirty="0">
                <a:solidFill>
                  <a:srgbClr val="FF0000"/>
                </a:solidFill>
              </a:rPr>
              <a:t>Watches</a:t>
            </a:r>
          </a:p>
        </p:txBody>
      </p:sp>
      <p:sp>
        <p:nvSpPr>
          <p:cNvPr id="3" name="Content Placeholder 2"/>
          <p:cNvSpPr>
            <a:spLocks noGrp="1"/>
          </p:cNvSpPr>
          <p:nvPr>
            <p:ph idx="1"/>
          </p:nvPr>
        </p:nvSpPr>
        <p:spPr>
          <a:xfrm>
            <a:off x="467544" y="1732450"/>
            <a:ext cx="7983124" cy="4058751"/>
          </a:xfrm>
        </p:spPr>
        <p:txBody>
          <a:bodyPr/>
          <a:lstStyle/>
          <a:p>
            <a:r>
              <a:rPr lang="en-GB" dirty="0"/>
              <a:t>Watches MUST be placed on the desk in full view of the invigilators. Failure to do so is MALPRACTICE.</a:t>
            </a:r>
          </a:p>
          <a:p>
            <a:endParaRPr lang="en-GB" dirty="0"/>
          </a:p>
        </p:txBody>
      </p:sp>
      <p:pic>
        <p:nvPicPr>
          <p:cNvPr id="4" name="Picture 3" descr="Apple to Use LG's Stepped Lithium-ion as its Upcomin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234" y="2712063"/>
            <a:ext cx="3600554" cy="2698998"/>
          </a:xfrm>
          <a:prstGeom prst="rect">
            <a:avLst/>
          </a:prstGeom>
        </p:spPr>
      </p:pic>
      <p:pic>
        <p:nvPicPr>
          <p:cNvPr id="1026" name="Picture 2" descr="Image result for watch on t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8203" y="2717572"/>
            <a:ext cx="4054237" cy="27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561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u="sng" dirty="0">
                <a:solidFill>
                  <a:srgbClr val="FF0000"/>
                </a:solidFill>
              </a:rPr>
              <a:t>Toilet breaks</a:t>
            </a:r>
          </a:p>
        </p:txBody>
      </p:sp>
      <p:sp>
        <p:nvSpPr>
          <p:cNvPr id="3" name="Content Placeholder 2"/>
          <p:cNvSpPr>
            <a:spLocks noGrp="1"/>
          </p:cNvSpPr>
          <p:nvPr>
            <p:ph idx="1"/>
          </p:nvPr>
        </p:nvSpPr>
        <p:spPr>
          <a:xfrm>
            <a:off x="685346" y="1484784"/>
            <a:ext cx="7765322" cy="4824536"/>
          </a:xfrm>
        </p:spPr>
        <p:txBody>
          <a:bodyPr>
            <a:normAutofit fontScale="92500" lnSpcReduction="20000"/>
          </a:bodyPr>
          <a:lstStyle/>
          <a:p>
            <a:pPr algn="ctr"/>
            <a:endParaRPr lang="en-GB" dirty="0"/>
          </a:p>
          <a:p>
            <a:pPr algn="ctr"/>
            <a:r>
              <a:rPr lang="en-GB" sz="3000" dirty="0"/>
              <a:t>Due to the length of your exams, you shouldn’t need to go during them. If you desperately need to go, put your hand up and the invigilator will come to you and then arrange for an accompanied toilet break (no extra time will be allowed). Invigilators MUST note this down.  If it is noticed that you ask to go in every exam it may be investigated. </a:t>
            </a:r>
          </a:p>
          <a:p>
            <a:pPr algn="ctr"/>
            <a:endParaRPr lang="en-GB" dirty="0"/>
          </a:p>
          <a:p>
            <a:pPr marL="36900" indent="0" algn="ctr">
              <a:buNone/>
            </a:pPr>
            <a:r>
              <a:rPr lang="en-GB" sz="4300" b="1" u="sng" dirty="0">
                <a:solidFill>
                  <a:srgbClr val="C00000"/>
                </a:solidFill>
              </a:rPr>
              <a:t>GO BEFORE YOUR EXAM YOU HAVE TIME!</a:t>
            </a:r>
          </a:p>
        </p:txBody>
      </p:sp>
    </p:spTree>
    <p:extLst>
      <p:ext uri="{BB962C8B-B14F-4D97-AF65-F5344CB8AC3E}">
        <p14:creationId xmlns:p14="http://schemas.microsoft.com/office/powerpoint/2010/main" val="3017324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60648"/>
            <a:ext cx="7765322" cy="970450"/>
          </a:xfrm>
        </p:spPr>
        <p:txBody>
          <a:bodyPr>
            <a:normAutofit/>
          </a:bodyPr>
          <a:lstStyle/>
          <a:p>
            <a:pPr algn="ctr"/>
            <a:r>
              <a:rPr lang="en-GB" sz="4800" b="1" u="sng" dirty="0">
                <a:solidFill>
                  <a:srgbClr val="FF0000"/>
                </a:solidFill>
              </a:rPr>
              <a:t>End of the Exam</a:t>
            </a:r>
          </a:p>
        </p:txBody>
      </p:sp>
      <p:sp>
        <p:nvSpPr>
          <p:cNvPr id="3" name="Content Placeholder 2"/>
          <p:cNvSpPr>
            <a:spLocks noGrp="1"/>
          </p:cNvSpPr>
          <p:nvPr>
            <p:ph idx="1"/>
          </p:nvPr>
        </p:nvSpPr>
        <p:spPr>
          <a:xfrm>
            <a:off x="247527" y="1204774"/>
            <a:ext cx="8640960" cy="5472608"/>
          </a:xfrm>
        </p:spPr>
        <p:txBody>
          <a:bodyPr>
            <a:normAutofit lnSpcReduction="10000"/>
          </a:bodyPr>
          <a:lstStyle/>
          <a:p>
            <a:pPr algn="ctr"/>
            <a:r>
              <a:rPr lang="en-GB" sz="2800" b="1" u="sng" dirty="0">
                <a:solidFill>
                  <a:srgbClr val="C00000"/>
                </a:solidFill>
              </a:rPr>
              <a:t>YOU WILL BE GIVEN A 5 MINUTE WARNING THAT THE EXAM IS ABOUT TO FINISH.</a:t>
            </a:r>
          </a:p>
          <a:p>
            <a:pPr marL="36900" indent="0" algn="ctr">
              <a:buNone/>
            </a:pPr>
            <a:endParaRPr lang="en-GB" sz="1200" u="sng" dirty="0">
              <a:solidFill>
                <a:srgbClr val="FF0000"/>
              </a:solidFill>
            </a:endParaRPr>
          </a:p>
          <a:p>
            <a:pPr algn="ctr"/>
            <a:r>
              <a:rPr lang="en-GB" sz="2400" dirty="0"/>
              <a:t>You must stop writing when asked, even if you are part way through something.</a:t>
            </a:r>
          </a:p>
          <a:p>
            <a:pPr marL="36900" indent="0" algn="ctr">
              <a:buNone/>
            </a:pPr>
            <a:endParaRPr lang="en-GB" sz="1200" dirty="0"/>
          </a:p>
          <a:p>
            <a:pPr algn="ctr"/>
            <a:r>
              <a:rPr lang="en-GB" sz="2800" u="sng" dirty="0"/>
              <a:t>YOU MUST REMAIN SEATED AND IN SILENCE.</a:t>
            </a:r>
          </a:p>
          <a:p>
            <a:pPr marL="36900" indent="0" algn="ctr">
              <a:buNone/>
            </a:pPr>
            <a:endParaRPr lang="en-GB" sz="1200" u="sng" dirty="0"/>
          </a:p>
          <a:p>
            <a:pPr algn="ctr"/>
            <a:r>
              <a:rPr lang="en-GB" sz="2400" dirty="0"/>
              <a:t>You will be dismissed row by row. REMAIN SILENT. There may be more than one exam going on in the room that has a later finish time.</a:t>
            </a:r>
          </a:p>
          <a:p>
            <a:pPr marL="36900" indent="0" algn="ctr">
              <a:buNone/>
            </a:pPr>
            <a:endParaRPr lang="en-GB" sz="1200" dirty="0"/>
          </a:p>
          <a:p>
            <a:pPr algn="ctr"/>
            <a:r>
              <a:rPr lang="en-GB" sz="2400" dirty="0"/>
              <a:t>STAY SILENT until you are away from the exam room.</a:t>
            </a:r>
          </a:p>
        </p:txBody>
      </p:sp>
    </p:spTree>
    <p:extLst>
      <p:ext uri="{BB962C8B-B14F-4D97-AF65-F5344CB8AC3E}">
        <p14:creationId xmlns:p14="http://schemas.microsoft.com/office/powerpoint/2010/main" val="2594044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800" b="1" u="sng" dirty="0">
                <a:solidFill>
                  <a:srgbClr val="FF0000"/>
                </a:solidFill>
              </a:rPr>
              <a:t>Anything Else</a:t>
            </a:r>
          </a:p>
        </p:txBody>
      </p:sp>
      <p:sp>
        <p:nvSpPr>
          <p:cNvPr id="3" name="Content Placeholder 2"/>
          <p:cNvSpPr>
            <a:spLocks noGrp="1"/>
          </p:cNvSpPr>
          <p:nvPr>
            <p:ph idx="1"/>
          </p:nvPr>
        </p:nvSpPr>
        <p:spPr>
          <a:xfrm>
            <a:off x="685346" y="1732450"/>
            <a:ext cx="7765322" cy="4576870"/>
          </a:xfrm>
        </p:spPr>
        <p:txBody>
          <a:bodyPr>
            <a:normAutofit/>
          </a:bodyPr>
          <a:lstStyle/>
          <a:p>
            <a:pPr algn="ctr"/>
            <a:endParaRPr lang="en-GB" dirty="0"/>
          </a:p>
          <a:p>
            <a:pPr marL="36900" indent="0" algn="ctr">
              <a:buNone/>
            </a:pPr>
            <a:r>
              <a:rPr lang="en-GB" sz="3300" dirty="0"/>
              <a:t>If you have any concerns during the exam, you </a:t>
            </a:r>
            <a:r>
              <a:rPr lang="en-GB" sz="3300" b="1" u="sng" dirty="0"/>
              <a:t>must</a:t>
            </a:r>
            <a:r>
              <a:rPr lang="en-GB" sz="3300" dirty="0"/>
              <a:t> advise the invigilator at the time or at the end of the exam and not later. All concerns will be noted.</a:t>
            </a:r>
          </a:p>
          <a:p>
            <a:pPr algn="ctr"/>
            <a:endParaRPr lang="en-GB" dirty="0"/>
          </a:p>
          <a:p>
            <a:pPr marL="36900" indent="0" algn="ctr">
              <a:buNone/>
            </a:pPr>
            <a:endParaRPr lang="en-GB" dirty="0"/>
          </a:p>
          <a:p>
            <a:pPr marL="36900" indent="0" algn="ctr">
              <a:buNone/>
            </a:pPr>
            <a:endParaRPr lang="en-GB" dirty="0"/>
          </a:p>
        </p:txBody>
      </p:sp>
    </p:spTree>
    <p:extLst>
      <p:ext uri="{BB962C8B-B14F-4D97-AF65-F5344CB8AC3E}">
        <p14:creationId xmlns:p14="http://schemas.microsoft.com/office/powerpoint/2010/main" val="212418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260648"/>
            <a:ext cx="7765322" cy="970450"/>
          </a:xfrm>
        </p:spPr>
        <p:txBody>
          <a:bodyPr>
            <a:normAutofit/>
          </a:bodyPr>
          <a:lstStyle/>
          <a:p>
            <a:pPr algn="ctr"/>
            <a:r>
              <a:rPr lang="en-GB" sz="4800" b="1" u="sng" dirty="0">
                <a:solidFill>
                  <a:srgbClr val="FF0000"/>
                </a:solidFill>
              </a:rPr>
              <a:t>See Me</a:t>
            </a:r>
          </a:p>
        </p:txBody>
      </p:sp>
      <p:sp>
        <p:nvSpPr>
          <p:cNvPr id="3" name="Content Placeholder 2"/>
          <p:cNvSpPr>
            <a:spLocks noGrp="1"/>
          </p:cNvSpPr>
          <p:nvPr>
            <p:ph idx="1"/>
          </p:nvPr>
        </p:nvSpPr>
        <p:spPr>
          <a:xfrm>
            <a:off x="395536" y="1212572"/>
            <a:ext cx="8280920" cy="4952731"/>
          </a:xfrm>
        </p:spPr>
        <p:txBody>
          <a:bodyPr>
            <a:normAutofit/>
          </a:bodyPr>
          <a:lstStyle/>
          <a:p>
            <a:pPr marL="36900" indent="0" algn="ctr">
              <a:buNone/>
            </a:pPr>
            <a:r>
              <a:rPr lang="en-GB" sz="3300" dirty="0"/>
              <a:t>If you have any questions, concerns or worries about the exams you are welcome to see me in my office.</a:t>
            </a:r>
          </a:p>
          <a:p>
            <a:pPr marL="36900" indent="0" algn="ctr">
              <a:buNone/>
            </a:pPr>
            <a:endParaRPr lang="en-GB" sz="3300" dirty="0"/>
          </a:p>
          <a:p>
            <a:pPr algn="ctr"/>
            <a:endParaRPr lang="en-GB" dirty="0"/>
          </a:p>
          <a:p>
            <a:pPr marL="36900" indent="0" algn="ctr">
              <a:buNone/>
            </a:pPr>
            <a:endParaRPr lang="en-GB" dirty="0"/>
          </a:p>
          <a:p>
            <a:pPr marL="36900" indent="0" algn="ctr">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2780928"/>
            <a:ext cx="5400600" cy="4050450"/>
          </a:xfrm>
          <a:prstGeom prst="rect">
            <a:avLst/>
          </a:prstGeom>
        </p:spPr>
      </p:pic>
    </p:spTree>
    <p:extLst>
      <p:ext uri="{BB962C8B-B14F-4D97-AF65-F5344CB8AC3E}">
        <p14:creationId xmlns:p14="http://schemas.microsoft.com/office/powerpoint/2010/main" val="2452601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3250" b="3801"/>
          <a:stretch/>
        </p:blipFill>
        <p:spPr>
          <a:xfrm>
            <a:off x="2123728" y="620688"/>
            <a:ext cx="4848301" cy="5688632"/>
          </a:xfrm>
          <a:prstGeom prst="rect">
            <a:avLst/>
          </a:prstGeom>
        </p:spPr>
      </p:pic>
    </p:spTree>
    <p:extLst>
      <p:ext uri="{BB962C8B-B14F-4D97-AF65-F5344CB8AC3E}">
        <p14:creationId xmlns:p14="http://schemas.microsoft.com/office/powerpoint/2010/main" val="658664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TM04033929[[fn=Slate]]</Template>
  <TotalTime>548</TotalTime>
  <Words>1304</Words>
  <Application>Microsoft Office PowerPoint</Application>
  <PresentationFormat>On-screen Show (4:3)</PresentationFormat>
  <Paragraphs>207</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Calisto MT</vt:lpstr>
      <vt:lpstr>Wingdings 2</vt:lpstr>
      <vt:lpstr>Slate</vt:lpstr>
      <vt:lpstr>Y11 2021 Mock Exams</vt:lpstr>
      <vt:lpstr>Candidate Exam Handbook</vt:lpstr>
      <vt:lpstr>Candidate Exam Handbook</vt:lpstr>
      <vt:lpstr>Timetable</vt:lpstr>
      <vt:lpstr>Year 11 Mock Exams</vt:lpstr>
      <vt:lpstr>INVIGILATORS</vt:lpstr>
      <vt:lpstr>Year 11 Exams</vt:lpstr>
      <vt:lpstr>Arrival</vt:lpstr>
      <vt:lpstr>Where to Wait</vt:lpstr>
      <vt:lpstr>Year 11 Exams</vt:lpstr>
      <vt:lpstr>Entering The Exam Room</vt:lpstr>
      <vt:lpstr>Equipment</vt:lpstr>
      <vt:lpstr>Equipment</vt:lpstr>
      <vt:lpstr>Equipment</vt:lpstr>
      <vt:lpstr>Equipment</vt:lpstr>
      <vt:lpstr>Banned equipment</vt:lpstr>
      <vt:lpstr>Exam Desk Labels</vt:lpstr>
      <vt:lpstr>Entering The Exam Room</vt:lpstr>
      <vt:lpstr>Entering The Exam Room</vt:lpstr>
      <vt:lpstr>Entering The Exam Room</vt:lpstr>
      <vt:lpstr>Entering The Exam Room</vt:lpstr>
      <vt:lpstr>Entering The Exam Room</vt:lpstr>
      <vt:lpstr>Exam room</vt:lpstr>
      <vt:lpstr>Starting An Exam</vt:lpstr>
      <vt:lpstr>PowerPoint Presentation</vt:lpstr>
      <vt:lpstr>JCQ Rules</vt:lpstr>
      <vt:lpstr>During The Exam</vt:lpstr>
      <vt:lpstr>During The Exam</vt:lpstr>
      <vt:lpstr>Watches</vt:lpstr>
      <vt:lpstr>Toilet breaks</vt:lpstr>
      <vt:lpstr>End of the Exam</vt:lpstr>
      <vt:lpstr>Anything Else</vt:lpstr>
      <vt:lpstr>See Me</vt:lpstr>
      <vt:lpstr>PowerPoint Presentation</vt:lpstr>
    </vt:vector>
  </TitlesOfParts>
  <Company>King Richard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 Exam Season</dc:title>
  <dc:creator>Nicola Rose</dc:creator>
  <cp:lastModifiedBy>Kari Lardeaux</cp:lastModifiedBy>
  <cp:revision>62</cp:revision>
  <cp:lastPrinted>2016-04-15T05:06:55Z</cp:lastPrinted>
  <dcterms:created xsi:type="dcterms:W3CDTF">2016-04-12T08:24:11Z</dcterms:created>
  <dcterms:modified xsi:type="dcterms:W3CDTF">2020-12-13T20:58:49Z</dcterms:modified>
</cp:coreProperties>
</file>